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728" r:id="rId3"/>
    <p:sldId id="2002" r:id="rId4"/>
    <p:sldId id="1940" r:id="rId5"/>
    <p:sldId id="1941" r:id="rId6"/>
    <p:sldId id="1988" r:id="rId7"/>
    <p:sldId id="267" r:id="rId8"/>
    <p:sldId id="1970" r:id="rId9"/>
    <p:sldId id="1949" r:id="rId10"/>
    <p:sldId id="1984" r:id="rId11"/>
    <p:sldId id="290" r:id="rId12"/>
    <p:sldId id="285" r:id="rId13"/>
    <p:sldId id="1989" r:id="rId14"/>
    <p:sldId id="293" r:id="rId15"/>
    <p:sldId id="1990" r:id="rId16"/>
    <p:sldId id="1991" r:id="rId17"/>
    <p:sldId id="1959" r:id="rId18"/>
    <p:sldId id="295" r:id="rId19"/>
    <p:sldId id="296" r:id="rId20"/>
    <p:sldId id="1992" r:id="rId21"/>
    <p:sldId id="1958" r:id="rId22"/>
    <p:sldId id="1982" r:id="rId23"/>
    <p:sldId id="2001" r:id="rId24"/>
    <p:sldId id="1993" r:id="rId25"/>
    <p:sldId id="1960" r:id="rId26"/>
    <p:sldId id="1995" r:id="rId27"/>
    <p:sldId id="1996" r:id="rId28"/>
    <p:sldId id="1998" r:id="rId29"/>
    <p:sldId id="1997" r:id="rId30"/>
    <p:sldId id="1994" r:id="rId31"/>
    <p:sldId id="301" r:id="rId32"/>
    <p:sldId id="302" r:id="rId33"/>
    <p:sldId id="303" r:id="rId34"/>
    <p:sldId id="304" r:id="rId35"/>
    <p:sldId id="305" r:id="rId36"/>
    <p:sldId id="306" r:id="rId37"/>
    <p:sldId id="1951" r:id="rId38"/>
    <p:sldId id="1999" r:id="rId39"/>
    <p:sldId id="2000"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80326" autoAdjust="0"/>
  </p:normalViewPr>
  <p:slideViewPr>
    <p:cSldViewPr snapToGrid="0">
      <p:cViewPr varScale="1">
        <p:scale>
          <a:sx n="66" d="100"/>
          <a:sy n="66" d="100"/>
        </p:scale>
        <p:origin x="1296" y="53"/>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83C46-D4BF-4F7E-A60A-B62A5D1989B8}" type="datetimeFigureOut">
              <a:rPr lang="ru-RU" smtClean="0"/>
              <a:t>11.12.2022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AF6D5-62D2-4A21-84CC-9BA0699A05B5}" type="slidenum">
              <a:rPr lang="ru-RU" smtClean="0"/>
              <a:t>‹#›</a:t>
            </a:fld>
            <a:endParaRPr lang="ru-RU"/>
          </a:p>
        </p:txBody>
      </p:sp>
    </p:spTree>
    <p:extLst>
      <p:ext uri="{BB962C8B-B14F-4D97-AF65-F5344CB8AC3E}">
        <p14:creationId xmlns:p14="http://schemas.microsoft.com/office/powerpoint/2010/main" val="210258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Dear members of the presidium, organizers and participants, thank you for the opportunity to take part in this </a:t>
            </a:r>
            <a:r>
              <a:rPr lang="en-US" dirty="0" err="1"/>
              <a:t>conferenceIn</a:t>
            </a:r>
            <a:r>
              <a:rPr lang="en-US" dirty="0"/>
              <a:t> this report, we will discuss about post-acute Covid-19 myocarditis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Дорогие члены президиума, организаторы и участники благодарю Вас за</a:t>
            </a:r>
            <a:r>
              <a:rPr lang="en-US" dirty="0"/>
              <a:t> </a:t>
            </a:r>
            <a:r>
              <a:rPr lang="ru-RU" dirty="0"/>
              <a:t>возможность принять участие в этой конференции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В данном докладе мы обсудим о </a:t>
            </a:r>
            <a:r>
              <a:rPr lang="en-US" b="0" i="1" dirty="0">
                <a:solidFill>
                  <a:srgbClr val="002060"/>
                </a:solidFill>
              </a:rPr>
              <a:t>post-acute</a:t>
            </a:r>
            <a:r>
              <a:rPr lang="ru-RU" b="0" i="1" dirty="0">
                <a:solidFill>
                  <a:srgbClr val="002060"/>
                </a:solidFill>
              </a:rPr>
              <a:t> </a:t>
            </a:r>
            <a:r>
              <a:rPr lang="en-US" b="0" i="1" dirty="0">
                <a:solidFill>
                  <a:srgbClr val="002060"/>
                </a:solidFill>
              </a:rPr>
              <a:t>Covid-19 myocarditis</a:t>
            </a:r>
            <a:endParaRPr lang="ru-RU" b="0" dirty="0"/>
          </a:p>
        </p:txBody>
      </p:sp>
      <p:sp>
        <p:nvSpPr>
          <p:cNvPr id="4" name="Номер слайда 3"/>
          <p:cNvSpPr>
            <a:spLocks noGrp="1"/>
          </p:cNvSpPr>
          <p:nvPr>
            <p:ph type="sldNum" sz="quarter" idx="5"/>
          </p:nvPr>
        </p:nvSpPr>
        <p:spPr/>
        <p:txBody>
          <a:bodyPr/>
          <a:lstStyle/>
          <a:p>
            <a:fld id="{3EBAF6D5-62D2-4A21-84CC-9BA0699A05B5}" type="slidenum">
              <a:rPr lang="ru-RU" smtClean="0"/>
              <a:t>1</a:t>
            </a:fld>
            <a:endParaRPr lang="ru-RU"/>
          </a:p>
        </p:txBody>
      </p:sp>
    </p:spTree>
    <p:extLst>
      <p:ext uri="{BB962C8B-B14F-4D97-AF65-F5344CB8AC3E}">
        <p14:creationId xmlns:p14="http://schemas.microsoft.com/office/powerpoint/2010/main" val="147626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Features of the COVID-19 course  in patients with post-acute COVID-19 myocarditis include: </a:t>
            </a:r>
          </a:p>
          <a:p>
            <a:r>
              <a:rPr lang="en-US" dirty="0"/>
              <a:t>Often negative PCR test at the time of admission</a:t>
            </a:r>
            <a:endParaRPr lang="ru-RU" dirty="0"/>
          </a:p>
          <a:p>
            <a:r>
              <a:rPr lang="en-US" dirty="0"/>
              <a:t>Mild/moderate course of COVID-19 in most patients</a:t>
            </a:r>
            <a:endParaRPr lang="ru-RU" dirty="0"/>
          </a:p>
        </p:txBody>
      </p:sp>
      <p:sp>
        <p:nvSpPr>
          <p:cNvPr id="4" name="Номер слайда 3"/>
          <p:cNvSpPr>
            <a:spLocks noGrp="1"/>
          </p:cNvSpPr>
          <p:nvPr>
            <p:ph type="sldNum" sz="quarter" idx="5"/>
          </p:nvPr>
        </p:nvSpPr>
        <p:spPr/>
        <p:txBody>
          <a:bodyPr/>
          <a:lstStyle/>
          <a:p>
            <a:fld id="{3EBAF6D5-62D2-4A21-84CC-9BA0699A05B5}" type="slidenum">
              <a:rPr lang="ru-RU" smtClean="0"/>
              <a:t>10</a:t>
            </a:fld>
            <a:endParaRPr lang="ru-RU"/>
          </a:p>
        </p:txBody>
      </p:sp>
    </p:spTree>
    <p:extLst>
      <p:ext uri="{BB962C8B-B14F-4D97-AF65-F5344CB8AC3E}">
        <p14:creationId xmlns:p14="http://schemas.microsoft.com/office/powerpoint/2010/main" val="2696884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0" dirty="0"/>
              <a:t>As an example of a discussion of the management of a patient with post-acute Covid-19 myocarditis, here is a case of successful treatment of such a patient.</a:t>
            </a:r>
            <a:endParaRPr lang="ru-RU" b="0" dirty="0"/>
          </a:p>
          <a:p>
            <a:endParaRPr lang="ru-RU" b="0" dirty="0"/>
          </a:p>
          <a:p>
            <a:r>
              <a:rPr lang="ru-RU" b="0" dirty="0"/>
              <a:t>В качестве примера обсуждения ведения пациента с </a:t>
            </a:r>
            <a:r>
              <a:rPr lang="en-US" sz="1200" b="0" i="1" dirty="0">
                <a:solidFill>
                  <a:srgbClr val="002060"/>
                </a:solidFill>
              </a:rPr>
              <a:t>post-acute</a:t>
            </a:r>
            <a:r>
              <a:rPr lang="ru-RU" sz="1200" b="0" i="1" dirty="0">
                <a:solidFill>
                  <a:srgbClr val="002060"/>
                </a:solidFill>
              </a:rPr>
              <a:t> </a:t>
            </a:r>
            <a:r>
              <a:rPr lang="en-US" sz="1200" b="0" i="1" dirty="0">
                <a:solidFill>
                  <a:srgbClr val="002060"/>
                </a:solidFill>
              </a:rPr>
              <a:t>Covid-19 myocarditis</a:t>
            </a:r>
            <a:r>
              <a:rPr lang="ru-RU" b="0" dirty="0"/>
              <a:t> при водим случай успешного лечения такого пациента </a:t>
            </a:r>
          </a:p>
        </p:txBody>
      </p:sp>
      <p:sp>
        <p:nvSpPr>
          <p:cNvPr id="4" name="Номер слайда 3"/>
          <p:cNvSpPr>
            <a:spLocks noGrp="1"/>
          </p:cNvSpPr>
          <p:nvPr>
            <p:ph type="sldNum" sz="quarter" idx="5"/>
          </p:nvPr>
        </p:nvSpPr>
        <p:spPr/>
        <p:txBody>
          <a:bodyPr/>
          <a:lstStyle/>
          <a:p>
            <a:fld id="{3EBAF6D5-62D2-4A21-84CC-9BA0699A05B5}" type="slidenum">
              <a:rPr lang="ru-RU" smtClean="0"/>
              <a:t>11</a:t>
            </a:fld>
            <a:endParaRPr lang="ru-RU"/>
          </a:p>
        </p:txBody>
      </p:sp>
    </p:spTree>
    <p:extLst>
      <p:ext uri="{BB962C8B-B14F-4D97-AF65-F5344CB8AC3E}">
        <p14:creationId xmlns:p14="http://schemas.microsoft.com/office/powerpoint/2010/main" val="764760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Man, 35 years old</a:t>
            </a:r>
          </a:p>
          <a:p>
            <a:endParaRPr lang="en-US" dirty="0"/>
          </a:p>
          <a:p>
            <a:r>
              <a:rPr lang="ru-RU" dirty="0"/>
              <a:t>Мужчина, 35 лет</a:t>
            </a:r>
          </a:p>
        </p:txBody>
      </p:sp>
      <p:sp>
        <p:nvSpPr>
          <p:cNvPr id="4" name="Номер слайда 3"/>
          <p:cNvSpPr>
            <a:spLocks noGrp="1"/>
          </p:cNvSpPr>
          <p:nvPr>
            <p:ph type="sldNum" sz="quarter" idx="5"/>
          </p:nvPr>
        </p:nvSpPr>
        <p:spPr/>
        <p:txBody>
          <a:bodyPr/>
          <a:lstStyle/>
          <a:p>
            <a:fld id="{3EBAF6D5-62D2-4A21-84CC-9BA0699A05B5}" type="slidenum">
              <a:rPr lang="ru-RU" smtClean="0"/>
              <a:t>12</a:t>
            </a:fld>
            <a:endParaRPr lang="ru-RU"/>
          </a:p>
        </p:txBody>
      </p:sp>
    </p:spTree>
    <p:extLst>
      <p:ext uri="{BB962C8B-B14F-4D97-AF65-F5344CB8AC3E}">
        <p14:creationId xmlns:p14="http://schemas.microsoft.com/office/powerpoint/2010/main" val="222343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In January 2020, he happen anosmia, and then </a:t>
            </a:r>
            <a:r>
              <a:rPr lang="en-US" dirty="0" err="1"/>
              <a:t>subfebrile</a:t>
            </a:r>
            <a:r>
              <a:rPr lang="en-US" dirty="0"/>
              <a:t> body temperature. PCR test was positive, and bilateral </a:t>
            </a:r>
            <a:r>
              <a:rPr lang="en-US" dirty="0" err="1"/>
              <a:t>polysegmental</a:t>
            </a:r>
            <a:r>
              <a:rPr lang="en-US" dirty="0"/>
              <a:t> viral pneumonia (CT2) took place in CT scan. Later, the body temperature rose to 39-40C, diarrhea occurred up to 3 times a day.</a:t>
            </a:r>
          </a:p>
          <a:p>
            <a:r>
              <a:rPr lang="en-US" dirty="0"/>
              <a:t>Outpatient treatment included enoxaparin, dexamethasone and NSAIDs</a:t>
            </a:r>
          </a:p>
          <a:p>
            <a:endParaRPr lang="ru-RU" dirty="0"/>
          </a:p>
          <a:p>
            <a:r>
              <a:rPr lang="ru-RU" dirty="0"/>
              <a:t>Он в январе 2020 отметил появление аносмии, а затем субфебрильной температуры тела. ПЦР тест был положительным, при КТ найдена двусторонняя </a:t>
            </a:r>
            <a:r>
              <a:rPr lang="ru-RU" dirty="0" err="1"/>
              <a:t>полисегментарная</a:t>
            </a:r>
            <a:r>
              <a:rPr lang="ru-RU" dirty="0"/>
              <a:t> вирусная пневмония (КТ2). Позже температура тела поднялась до 39-40С, имела место диарея до 3 раз в день.</a:t>
            </a:r>
          </a:p>
          <a:p>
            <a:r>
              <a:rPr lang="ru-RU" dirty="0"/>
              <a:t>Амбулаторное лечение включало </a:t>
            </a:r>
            <a:r>
              <a:rPr lang="ru-RU" dirty="0" err="1"/>
              <a:t>эноксапарин</a:t>
            </a:r>
            <a:r>
              <a:rPr lang="ru-RU" dirty="0"/>
              <a:t>, дексаметазон и НПВС </a:t>
            </a:r>
          </a:p>
        </p:txBody>
      </p:sp>
      <p:sp>
        <p:nvSpPr>
          <p:cNvPr id="4" name="Номер слайда 3"/>
          <p:cNvSpPr>
            <a:spLocks noGrp="1"/>
          </p:cNvSpPr>
          <p:nvPr>
            <p:ph type="sldNum" sz="quarter" idx="5"/>
          </p:nvPr>
        </p:nvSpPr>
        <p:spPr/>
        <p:txBody>
          <a:bodyPr/>
          <a:lstStyle/>
          <a:p>
            <a:fld id="{3EBAF6D5-62D2-4A21-84CC-9BA0699A05B5}" type="slidenum">
              <a:rPr lang="ru-RU" smtClean="0"/>
              <a:t>13</a:t>
            </a:fld>
            <a:endParaRPr lang="ru-RU"/>
          </a:p>
        </p:txBody>
      </p:sp>
    </p:spTree>
    <p:extLst>
      <p:ext uri="{BB962C8B-B14F-4D97-AF65-F5344CB8AC3E}">
        <p14:creationId xmlns:p14="http://schemas.microsoft.com/office/powerpoint/2010/main" val="155464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CT follow-up showed bilateral pneumonia without worsening</a:t>
            </a:r>
            <a:endParaRPr lang="ru-RU" dirty="0"/>
          </a:p>
          <a:p>
            <a:endParaRPr lang="ru-RU" dirty="0"/>
          </a:p>
          <a:p>
            <a:r>
              <a:rPr lang="ru-RU" dirty="0"/>
              <a:t>Контроль КТ показал двусторонняя пневмония без ухудшения</a:t>
            </a:r>
          </a:p>
        </p:txBody>
      </p:sp>
      <p:sp>
        <p:nvSpPr>
          <p:cNvPr id="4" name="Номер слайда 3"/>
          <p:cNvSpPr>
            <a:spLocks noGrp="1"/>
          </p:cNvSpPr>
          <p:nvPr>
            <p:ph type="sldNum" sz="quarter" idx="5"/>
          </p:nvPr>
        </p:nvSpPr>
        <p:spPr/>
        <p:txBody>
          <a:bodyPr/>
          <a:lstStyle/>
          <a:p>
            <a:fld id="{3EBAF6D5-62D2-4A21-84CC-9BA0699A05B5}" type="slidenum">
              <a:rPr lang="ru-RU" smtClean="0"/>
              <a:t>14</a:t>
            </a:fld>
            <a:endParaRPr lang="ru-RU"/>
          </a:p>
        </p:txBody>
      </p:sp>
    </p:spTree>
    <p:extLst>
      <p:ext uri="{BB962C8B-B14F-4D97-AF65-F5344CB8AC3E}">
        <p14:creationId xmlns:p14="http://schemas.microsoft.com/office/powerpoint/2010/main" val="100664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After a few days, there was clinical improvement, normal body temperature, decreased levels of inflammatory markers and D-dimer in laboratory tests.</a:t>
            </a:r>
            <a:r>
              <a:rPr lang="ru-RU" dirty="0"/>
              <a:t> </a:t>
            </a:r>
            <a:r>
              <a:rPr lang="en-US" dirty="0"/>
              <a:t>The patient was discharged on December 15</a:t>
            </a:r>
            <a:endParaRPr lang="ru-RU" dirty="0"/>
          </a:p>
          <a:p>
            <a:endParaRPr lang="ru-RU" dirty="0"/>
          </a:p>
          <a:p>
            <a:r>
              <a:rPr lang="ru-RU" dirty="0"/>
              <a:t>Через несколько дней имело место клиническое улучшение, нормальная температура тела, снижение уровней воспалительных маркеров и Д</a:t>
            </a:r>
            <a:r>
              <a:rPr lang="en-US" dirty="0"/>
              <a:t>-</a:t>
            </a:r>
            <a:r>
              <a:rPr lang="ru-RU" dirty="0" err="1"/>
              <a:t>димера</a:t>
            </a:r>
            <a:r>
              <a:rPr lang="ru-RU" dirty="0"/>
              <a:t> в лабораторных тестах</a:t>
            </a:r>
          </a:p>
          <a:p>
            <a:r>
              <a:rPr lang="ru-RU" dirty="0"/>
              <a:t>Пациент был выписан 15 декабря</a:t>
            </a:r>
          </a:p>
        </p:txBody>
      </p:sp>
      <p:sp>
        <p:nvSpPr>
          <p:cNvPr id="4" name="Номер слайда 3"/>
          <p:cNvSpPr>
            <a:spLocks noGrp="1"/>
          </p:cNvSpPr>
          <p:nvPr>
            <p:ph type="sldNum" sz="quarter" idx="5"/>
          </p:nvPr>
        </p:nvSpPr>
        <p:spPr/>
        <p:txBody>
          <a:bodyPr/>
          <a:lstStyle/>
          <a:p>
            <a:fld id="{3EBAF6D5-62D2-4A21-84CC-9BA0699A05B5}" type="slidenum">
              <a:rPr lang="ru-RU" smtClean="0"/>
              <a:t>15</a:t>
            </a:fld>
            <a:endParaRPr lang="ru-RU"/>
          </a:p>
        </p:txBody>
      </p:sp>
    </p:spTree>
    <p:extLst>
      <p:ext uri="{BB962C8B-B14F-4D97-AF65-F5344CB8AC3E}">
        <p14:creationId xmlns:p14="http://schemas.microsoft.com/office/powerpoint/2010/main" val="3200670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However, a month later happen a clinical worsening: there was shortness of breath on exertion, orthopnea, dry cough in a horizontal position, swollen ankles, palpitations</a:t>
            </a:r>
          </a:p>
          <a:p>
            <a:endParaRPr lang="en-US" dirty="0"/>
          </a:p>
          <a:p>
            <a:r>
              <a:rPr lang="ru-RU" dirty="0"/>
              <a:t>Однако через месяц имело место клиническое ухудшение: случилась одышка при физической нагрузке, </a:t>
            </a:r>
            <a:r>
              <a:rPr lang="ru-RU" dirty="0" err="1"/>
              <a:t>ортопное</a:t>
            </a:r>
            <a:r>
              <a:rPr lang="ru-RU" dirty="0"/>
              <a:t>, сухой кашель в горизонтальной позиции, отеки голеней, сердцебиение</a:t>
            </a:r>
          </a:p>
        </p:txBody>
      </p:sp>
      <p:sp>
        <p:nvSpPr>
          <p:cNvPr id="4" name="Номер слайда 3"/>
          <p:cNvSpPr>
            <a:spLocks noGrp="1"/>
          </p:cNvSpPr>
          <p:nvPr>
            <p:ph type="sldNum" sz="quarter" idx="5"/>
          </p:nvPr>
        </p:nvSpPr>
        <p:spPr/>
        <p:txBody>
          <a:bodyPr/>
          <a:lstStyle/>
          <a:p>
            <a:fld id="{3EBAF6D5-62D2-4A21-84CC-9BA0699A05B5}" type="slidenum">
              <a:rPr lang="ru-RU" smtClean="0"/>
              <a:t>16</a:t>
            </a:fld>
            <a:endParaRPr lang="ru-RU"/>
          </a:p>
        </p:txBody>
      </p:sp>
    </p:spTree>
    <p:extLst>
      <p:ext uri="{BB962C8B-B14F-4D97-AF65-F5344CB8AC3E}">
        <p14:creationId xmlns:p14="http://schemas.microsoft.com/office/powerpoint/2010/main" val="141800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there is suspicion for cardiac involvement in a post-COVID-19 patient with cardiac symptoms (dyspnea, edema, palpitations) </a:t>
            </a:r>
            <a:r>
              <a:rPr lang="en-US" dirty="0" err="1"/>
              <a:t>initialy</a:t>
            </a:r>
            <a:r>
              <a:rPr lang="en-US" dirty="0"/>
              <a:t> testing should consist of an ECG, measurement of </a:t>
            </a:r>
            <a:r>
              <a:rPr lang="en-US" dirty="0" err="1"/>
              <a:t>cTn</a:t>
            </a:r>
            <a:r>
              <a:rPr lang="en-US" dirty="0"/>
              <a:t>, and an echocardiogram followed by consultation with a cardiologist. If possible, CMR is recommended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Когда есть подозрение для сердечного вовлечения в пациенте после </a:t>
            </a:r>
            <a:r>
              <a:rPr lang="en-US" dirty="0"/>
              <a:t>COVID-19 </a:t>
            </a:r>
            <a:r>
              <a:rPr lang="ru-RU" dirty="0"/>
              <a:t>с кардиальными симптомами</a:t>
            </a:r>
            <a:r>
              <a:rPr lang="en-US" dirty="0"/>
              <a:t> (</a:t>
            </a:r>
            <a:r>
              <a:rPr lang="ru-RU" dirty="0"/>
              <a:t>одышка, отеки, сердцебиение</a:t>
            </a:r>
            <a:r>
              <a:rPr lang="en-US" dirty="0"/>
              <a:t>)</a:t>
            </a:r>
            <a:r>
              <a:rPr lang="ru-RU" dirty="0"/>
              <a:t> </a:t>
            </a:r>
            <a:r>
              <a:rPr lang="en-US" dirty="0"/>
              <a:t>testing should consist of an ECG, measurement of </a:t>
            </a:r>
            <a:r>
              <a:rPr lang="en-US" dirty="0" err="1"/>
              <a:t>cTn</a:t>
            </a:r>
            <a:r>
              <a:rPr lang="en-US" dirty="0"/>
              <a:t>, and an echocardiogram </a:t>
            </a:r>
            <a:r>
              <a:rPr lang="ru-RU" dirty="0"/>
              <a:t>с последующей консультацией кардиолога. При возможности рекомендовано выполнение</a:t>
            </a:r>
            <a:r>
              <a:rPr lang="en-US" dirty="0"/>
              <a:t> CMR</a:t>
            </a:r>
            <a:r>
              <a:rPr lang="ru-RU"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at least two of the three Lake Louise criteria for myocarditis (2018) on contrast-enhanced cardiac magnetic resonance imaging and/or Dallas morphological criteria for myocarditis (ESC 2013)</a:t>
            </a:r>
            <a:endParaRPr lang="ru-RU" dirty="0"/>
          </a:p>
          <a:p>
            <a:endParaRPr lang="ru-RU" dirty="0"/>
          </a:p>
        </p:txBody>
      </p:sp>
      <p:sp>
        <p:nvSpPr>
          <p:cNvPr id="4" name="Номер слайда 3"/>
          <p:cNvSpPr>
            <a:spLocks noGrp="1"/>
          </p:cNvSpPr>
          <p:nvPr>
            <p:ph type="sldNum" sz="quarter" idx="5"/>
          </p:nvPr>
        </p:nvSpPr>
        <p:spPr/>
        <p:txBody>
          <a:bodyPr/>
          <a:lstStyle/>
          <a:p>
            <a:fld id="{3EBAF6D5-62D2-4A21-84CC-9BA0699A05B5}" type="slidenum">
              <a:rPr lang="ru-RU" smtClean="0"/>
              <a:t>17</a:t>
            </a:fld>
            <a:endParaRPr lang="ru-RU"/>
          </a:p>
        </p:txBody>
      </p:sp>
    </p:spTree>
    <p:extLst>
      <p:ext uri="{BB962C8B-B14F-4D97-AF65-F5344CB8AC3E}">
        <p14:creationId xmlns:p14="http://schemas.microsoft.com/office/powerpoint/2010/main" val="3192081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Our patient presented with ECG abnormalities:</a:t>
            </a:r>
            <a:r>
              <a:rPr lang="ru-RU" dirty="0"/>
              <a:t> </a:t>
            </a:r>
            <a:r>
              <a:rPr lang="en-US" dirty="0" err="1"/>
              <a:t>Tachysystolic</a:t>
            </a:r>
            <a:r>
              <a:rPr lang="en-US" dirty="0"/>
              <a:t> atrial flutter, low voltage, nonspecific ST-T wave disorders</a:t>
            </a:r>
            <a:endParaRPr lang="ru-RU" dirty="0"/>
          </a:p>
          <a:p>
            <a:endParaRPr lang="ru-RU" dirty="0"/>
          </a:p>
          <a:p>
            <a:r>
              <a:rPr lang="ru-RU" dirty="0"/>
              <a:t>Наш пациент имел </a:t>
            </a:r>
            <a:r>
              <a:rPr lang="ru-RU" dirty="0" err="1"/>
              <a:t>абнормальности</a:t>
            </a:r>
            <a:r>
              <a:rPr lang="ru-RU" dirty="0"/>
              <a:t> ЭКГ:</a:t>
            </a:r>
            <a:endParaRPr lang="en-US" dirty="0"/>
          </a:p>
          <a:p>
            <a:r>
              <a:rPr lang="ru-RU" dirty="0" err="1"/>
              <a:t>Тахисистолическая</a:t>
            </a:r>
            <a:r>
              <a:rPr lang="ru-RU" dirty="0"/>
              <a:t> форма трепетания предсердий, низкий вольтаж от конечностей, неспецифические нарушения </a:t>
            </a:r>
            <a:r>
              <a:rPr lang="en-US" dirty="0"/>
              <a:t>ST-T</a:t>
            </a:r>
            <a:endParaRPr lang="ru-RU" dirty="0"/>
          </a:p>
        </p:txBody>
      </p:sp>
      <p:sp>
        <p:nvSpPr>
          <p:cNvPr id="4" name="Номер слайда 3"/>
          <p:cNvSpPr>
            <a:spLocks noGrp="1"/>
          </p:cNvSpPr>
          <p:nvPr>
            <p:ph type="sldNum" sz="quarter" idx="5"/>
          </p:nvPr>
        </p:nvSpPr>
        <p:spPr/>
        <p:txBody>
          <a:bodyPr/>
          <a:lstStyle/>
          <a:p>
            <a:fld id="{3EBAF6D5-62D2-4A21-84CC-9BA0699A05B5}" type="slidenum">
              <a:rPr lang="ru-RU" smtClean="0"/>
              <a:t>18</a:t>
            </a:fld>
            <a:endParaRPr lang="ru-RU"/>
          </a:p>
        </p:txBody>
      </p:sp>
    </p:spTree>
    <p:extLst>
      <p:ext uri="{BB962C8B-B14F-4D97-AF65-F5344CB8AC3E}">
        <p14:creationId xmlns:p14="http://schemas.microsoft.com/office/powerpoint/2010/main" val="3864568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Also echo signs as atrial dilatation, decreased left ventricular ejection fraction, and increased pulmonary artery systolic pressure</a:t>
            </a:r>
          </a:p>
          <a:p>
            <a:endParaRPr lang="en-US" dirty="0"/>
          </a:p>
          <a:p>
            <a:r>
              <a:rPr lang="ru-RU" dirty="0"/>
              <a:t>Эхо показало дилатацию предсердий, снижение фракции выброса левого желудочка и повышение </a:t>
            </a:r>
            <a:r>
              <a:rPr lang="en-US" sz="1200" b="0" dirty="0">
                <a:solidFill>
                  <a:srgbClr val="FF0000"/>
                </a:solidFill>
                <a:latin typeface="+mn-lt"/>
                <a:ea typeface="Cambria" panose="02040503050406030204" pitchFamily="18" charset="0"/>
                <a:cs typeface="Arial" panose="020B0604020202020204" pitchFamily="34" charset="0"/>
              </a:rPr>
              <a:t>pulmonary artery systolic pressure</a:t>
            </a:r>
            <a:endParaRPr lang="ru-RU" b="0" dirty="0"/>
          </a:p>
        </p:txBody>
      </p:sp>
      <p:sp>
        <p:nvSpPr>
          <p:cNvPr id="4" name="Номер слайда 3"/>
          <p:cNvSpPr>
            <a:spLocks noGrp="1"/>
          </p:cNvSpPr>
          <p:nvPr>
            <p:ph type="sldNum" sz="quarter" idx="5"/>
          </p:nvPr>
        </p:nvSpPr>
        <p:spPr/>
        <p:txBody>
          <a:bodyPr/>
          <a:lstStyle/>
          <a:p>
            <a:fld id="{3EBAF6D5-62D2-4A21-84CC-9BA0699A05B5}" type="slidenum">
              <a:rPr lang="ru-RU" smtClean="0"/>
              <a:t>19</a:t>
            </a:fld>
            <a:endParaRPr lang="ru-RU"/>
          </a:p>
        </p:txBody>
      </p:sp>
    </p:spTree>
    <p:extLst>
      <p:ext uri="{BB962C8B-B14F-4D97-AF65-F5344CB8AC3E}">
        <p14:creationId xmlns:p14="http://schemas.microsoft.com/office/powerpoint/2010/main" val="135221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I declare no potential conflict of interest in the preparation of this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latin typeface="Arial"/>
                <a:cs typeface="Arial"/>
              </a:rPr>
              <a:t>Автор заявляет</a:t>
            </a:r>
            <a:r>
              <a:rPr lang="en-US" sz="1200" dirty="0">
                <a:latin typeface="Arial"/>
                <a:cs typeface="Arial"/>
              </a:rPr>
              <a:t> </a:t>
            </a:r>
            <a:r>
              <a:rPr lang="ru-RU" sz="1200" dirty="0">
                <a:latin typeface="Arial"/>
                <a:cs typeface="Arial"/>
              </a:rPr>
              <a:t>об отсутствии потенциального конфликта интересов при подготовке данного доклада</a:t>
            </a:r>
          </a:p>
        </p:txBody>
      </p:sp>
      <p:sp>
        <p:nvSpPr>
          <p:cNvPr id="4" name="Номер слайда 3"/>
          <p:cNvSpPr>
            <a:spLocks noGrp="1"/>
          </p:cNvSpPr>
          <p:nvPr>
            <p:ph type="sldNum" sz="quarter" idx="5"/>
          </p:nvPr>
        </p:nvSpPr>
        <p:spPr/>
        <p:txBody>
          <a:bodyPr/>
          <a:lstStyle/>
          <a:p>
            <a:fld id="{3EBAF6D5-62D2-4A21-84CC-9BA0699A05B5}" type="slidenum">
              <a:rPr lang="ru-RU" smtClean="0"/>
              <a:t>2</a:t>
            </a:fld>
            <a:endParaRPr lang="ru-RU"/>
          </a:p>
        </p:txBody>
      </p:sp>
    </p:spTree>
    <p:extLst>
      <p:ext uri="{BB962C8B-B14F-4D97-AF65-F5344CB8AC3E}">
        <p14:creationId xmlns:p14="http://schemas.microsoft.com/office/powerpoint/2010/main" val="2397994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And increases in troponin, NT-</a:t>
            </a:r>
            <a:r>
              <a:rPr lang="en-US" dirty="0" err="1"/>
              <a:t>probNP</a:t>
            </a:r>
            <a:r>
              <a:rPr lang="en-US" dirty="0"/>
              <a:t> as indicators of myocardial injury, and C-reactive protein reflecting systemic inflammation.</a:t>
            </a:r>
            <a:endParaRPr lang="ru-RU" dirty="0"/>
          </a:p>
          <a:p>
            <a:endParaRPr lang="ru-RU" dirty="0"/>
          </a:p>
          <a:p>
            <a:r>
              <a:rPr lang="ru-RU" dirty="0"/>
              <a:t>Были также повышение уровней </a:t>
            </a:r>
            <a:r>
              <a:rPr lang="ru-RU" dirty="0" err="1"/>
              <a:t>тропонина</a:t>
            </a:r>
            <a:r>
              <a:rPr lang="ru-RU" dirty="0"/>
              <a:t>, </a:t>
            </a:r>
            <a:r>
              <a:rPr lang="en-US" dirty="0"/>
              <a:t>NT-</a:t>
            </a:r>
            <a:r>
              <a:rPr lang="en-US" dirty="0" err="1"/>
              <a:t>probNP</a:t>
            </a:r>
            <a:r>
              <a:rPr lang="ru-RU" dirty="0"/>
              <a:t> как показателей поражения миокарда  и С-реактивного белка, отражающего системное воспаление</a:t>
            </a:r>
          </a:p>
        </p:txBody>
      </p:sp>
      <p:sp>
        <p:nvSpPr>
          <p:cNvPr id="4" name="Номер слайда 3"/>
          <p:cNvSpPr>
            <a:spLocks noGrp="1"/>
          </p:cNvSpPr>
          <p:nvPr>
            <p:ph type="sldNum" sz="quarter" idx="5"/>
          </p:nvPr>
        </p:nvSpPr>
        <p:spPr/>
        <p:txBody>
          <a:bodyPr/>
          <a:lstStyle/>
          <a:p>
            <a:fld id="{3EBAF6D5-62D2-4A21-84CC-9BA0699A05B5}" type="slidenum">
              <a:rPr lang="ru-RU" smtClean="0"/>
              <a:t>20</a:t>
            </a:fld>
            <a:endParaRPr lang="ru-RU"/>
          </a:p>
        </p:txBody>
      </p:sp>
    </p:spTree>
    <p:extLst>
      <p:ext uri="{BB962C8B-B14F-4D97-AF65-F5344CB8AC3E}">
        <p14:creationId xmlns:p14="http://schemas.microsoft.com/office/powerpoint/2010/main" val="2256225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When do we think of myocarditis based on initial testing?</a:t>
            </a:r>
            <a:endParaRPr lang="ru-RU" dirty="0"/>
          </a:p>
          <a:p>
            <a:r>
              <a:rPr lang="en-US" dirty="0"/>
              <a:t>If present:</a:t>
            </a:r>
          </a:p>
          <a:p>
            <a:r>
              <a:rPr lang="en-US" dirty="0"/>
              <a:t>1) cardiac symptoms (</a:t>
            </a:r>
            <a:r>
              <a:rPr lang="en-US" dirty="0" err="1"/>
              <a:t>eg</a:t>
            </a:r>
            <a:r>
              <a:rPr lang="en-US" dirty="0"/>
              <a:t>, chest pain, dyspnea, palpitations, syncope); </a:t>
            </a:r>
            <a:endParaRPr lang="ru-RU" dirty="0"/>
          </a:p>
          <a:p>
            <a:r>
              <a:rPr lang="en-US" dirty="0"/>
              <a:t>2) an elevated </a:t>
            </a:r>
            <a:r>
              <a:rPr lang="en-US" dirty="0" err="1"/>
              <a:t>cTn</a:t>
            </a:r>
            <a:r>
              <a:rPr lang="en-US" dirty="0"/>
              <a:t>; and</a:t>
            </a:r>
            <a:endParaRPr lang="ru-RU" dirty="0"/>
          </a:p>
          <a:p>
            <a:r>
              <a:rPr lang="en-US" dirty="0"/>
              <a:t>3) abnormal electrocardiographic, echocardiographic, CMR, and/or histopathologic findings on biopsy or postmortem evaluation in the absence of flow-limiting coronary artery disease</a:t>
            </a:r>
            <a:endParaRPr lang="ru-RU" dirty="0"/>
          </a:p>
          <a:p>
            <a:endParaRPr lang="ru-RU" dirty="0"/>
          </a:p>
          <a:p>
            <a:endParaRPr lang="ru-RU" dirty="0"/>
          </a:p>
          <a:p>
            <a:r>
              <a:rPr lang="ru-RU" dirty="0"/>
              <a:t>Когда по результатам инициального тестирования мы думаем о миокардите?</a:t>
            </a:r>
          </a:p>
          <a:p>
            <a:r>
              <a:rPr lang="ru-RU" dirty="0"/>
              <a:t>Если имеется:</a:t>
            </a:r>
          </a:p>
        </p:txBody>
      </p:sp>
      <p:sp>
        <p:nvSpPr>
          <p:cNvPr id="4" name="Номер слайда 3"/>
          <p:cNvSpPr>
            <a:spLocks noGrp="1"/>
          </p:cNvSpPr>
          <p:nvPr>
            <p:ph type="sldNum" sz="quarter" idx="5"/>
          </p:nvPr>
        </p:nvSpPr>
        <p:spPr/>
        <p:txBody>
          <a:bodyPr/>
          <a:lstStyle/>
          <a:p>
            <a:fld id="{3EBAF6D5-62D2-4A21-84CC-9BA0699A05B5}" type="slidenum">
              <a:rPr lang="ru-RU" smtClean="0"/>
              <a:t>21</a:t>
            </a:fld>
            <a:endParaRPr lang="ru-RU"/>
          </a:p>
        </p:txBody>
      </p:sp>
    </p:spTree>
    <p:extLst>
      <p:ext uri="{BB962C8B-B14F-4D97-AF65-F5344CB8AC3E}">
        <p14:creationId xmlns:p14="http://schemas.microsoft.com/office/powerpoint/2010/main" val="85723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There are 3 main clinical variants of myocarditis - arrhythmic, decompensated and mixed</a:t>
            </a:r>
            <a:endParaRPr lang="ru-RU" dirty="0"/>
          </a:p>
          <a:p>
            <a:r>
              <a:rPr lang="en-US" dirty="0"/>
              <a:t>The arrhythmic variant is represented by various rhythm and conduction disturbances.</a:t>
            </a:r>
            <a:endParaRPr lang="ru-RU" dirty="0"/>
          </a:p>
          <a:p>
            <a:r>
              <a:rPr lang="en-US" dirty="0"/>
              <a:t>Decompensated or dilated is represented by dilatation of the heart</a:t>
            </a:r>
            <a:r>
              <a:rPr lang="ru-RU" dirty="0"/>
              <a:t> </a:t>
            </a:r>
            <a:r>
              <a:rPr lang="en-US" dirty="0"/>
              <a:t>chambers </a:t>
            </a:r>
            <a:r>
              <a:rPr lang="ru-RU" dirty="0"/>
              <a:t> </a:t>
            </a:r>
          </a:p>
          <a:p>
            <a:r>
              <a:rPr lang="en-US" dirty="0"/>
              <a:t>The mixed variant includes signs of both arrhythmic and dilated variants</a:t>
            </a:r>
            <a:endParaRPr lang="ru-RU" dirty="0"/>
          </a:p>
          <a:p>
            <a:endParaRPr lang="ru-RU" dirty="0"/>
          </a:p>
          <a:p>
            <a:r>
              <a:rPr lang="ru-RU" dirty="0"/>
              <a:t> Имеется 3 основных клинических варианта миокардита – аритмический, декомпенсированный и смешанный</a:t>
            </a:r>
          </a:p>
          <a:p>
            <a:r>
              <a:rPr lang="ru-RU" dirty="0"/>
              <a:t>Аритмический вариант представлен различными нарушениями ритма и проводимости</a:t>
            </a:r>
          </a:p>
          <a:p>
            <a:r>
              <a:rPr lang="ru-RU" dirty="0"/>
              <a:t>Декомпенсированный или </a:t>
            </a:r>
            <a:r>
              <a:rPr lang="ru-RU" dirty="0" err="1"/>
              <a:t>дилатационный</a:t>
            </a:r>
            <a:r>
              <a:rPr lang="ru-RU" dirty="0"/>
              <a:t> представлен дилатацией камер сердца</a:t>
            </a:r>
          </a:p>
          <a:p>
            <a:r>
              <a:rPr lang="ru-RU" dirty="0"/>
              <a:t>Смешанный вариант включает признаки и аритмического и </a:t>
            </a:r>
            <a:r>
              <a:rPr lang="ru-RU" dirty="0" err="1"/>
              <a:t>дилатационного</a:t>
            </a:r>
            <a:r>
              <a:rPr lang="ru-RU" dirty="0"/>
              <a:t> вариантов </a:t>
            </a:r>
          </a:p>
        </p:txBody>
      </p:sp>
      <p:sp>
        <p:nvSpPr>
          <p:cNvPr id="4" name="Номер слайда 3"/>
          <p:cNvSpPr>
            <a:spLocks noGrp="1"/>
          </p:cNvSpPr>
          <p:nvPr>
            <p:ph type="sldNum" sz="quarter" idx="5"/>
          </p:nvPr>
        </p:nvSpPr>
        <p:spPr/>
        <p:txBody>
          <a:bodyPr/>
          <a:lstStyle/>
          <a:p>
            <a:fld id="{3EBAF6D5-62D2-4A21-84CC-9BA0699A05B5}" type="slidenum">
              <a:rPr lang="ru-RU" smtClean="0"/>
              <a:t>22</a:t>
            </a:fld>
            <a:endParaRPr lang="ru-RU"/>
          </a:p>
        </p:txBody>
      </p:sp>
    </p:spTree>
    <p:extLst>
      <p:ext uri="{BB962C8B-B14F-4D97-AF65-F5344CB8AC3E}">
        <p14:creationId xmlns:p14="http://schemas.microsoft.com/office/powerpoint/2010/main" val="961814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There is a simple and convenient classification of myocarditis, based on an assessment of the initial state of patients (Mayo clinic), which allows you to determine the prognosis and choose the tactics of treatment. Distinguish between high-risk, moderate-risk, and low-risk patients based on the main symptoms</a:t>
            </a:r>
            <a:endParaRPr lang="ru-RU" dirty="0"/>
          </a:p>
          <a:p>
            <a:endParaRPr lang="ru-RU" dirty="0"/>
          </a:p>
          <a:p>
            <a:r>
              <a:rPr lang="ru-RU" dirty="0"/>
              <a:t>Имеется классификация миокардитов, основанная на оценке исходного состояния пациентов (</a:t>
            </a:r>
            <a:r>
              <a:rPr lang="ru-RU" dirty="0" err="1"/>
              <a:t>Mayo</a:t>
            </a:r>
            <a:r>
              <a:rPr lang="ru-RU" dirty="0"/>
              <a:t> </a:t>
            </a:r>
            <a:r>
              <a:rPr lang="ru-RU" dirty="0" err="1"/>
              <a:t>clinic</a:t>
            </a:r>
            <a:r>
              <a:rPr lang="ru-RU" dirty="0"/>
              <a:t>), позволяющая определить прогноз и выбрать тактику лечения. На основе ведущих симптомов различают пациентов высокого риска, умеренного риска и низкого риска</a:t>
            </a:r>
          </a:p>
        </p:txBody>
      </p:sp>
      <p:sp>
        <p:nvSpPr>
          <p:cNvPr id="4" name="Номер слайда 3"/>
          <p:cNvSpPr>
            <a:spLocks noGrp="1"/>
          </p:cNvSpPr>
          <p:nvPr>
            <p:ph type="sldNum" sz="quarter" idx="5"/>
          </p:nvPr>
        </p:nvSpPr>
        <p:spPr/>
        <p:txBody>
          <a:bodyPr/>
          <a:lstStyle/>
          <a:p>
            <a:fld id="{3EBAF6D5-62D2-4A21-84CC-9BA0699A05B5}" type="slidenum">
              <a:rPr lang="ru-RU" smtClean="0"/>
              <a:t>23</a:t>
            </a:fld>
            <a:endParaRPr lang="ru-RU"/>
          </a:p>
        </p:txBody>
      </p:sp>
    </p:spTree>
    <p:extLst>
      <p:ext uri="{BB962C8B-B14F-4D97-AF65-F5344CB8AC3E}">
        <p14:creationId xmlns:p14="http://schemas.microsoft.com/office/powerpoint/2010/main" val="1541768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So, our patient was diagnosed with: </a:t>
            </a:r>
            <a:r>
              <a:rPr lang="en-US" sz="1200" dirty="0">
                <a:ea typeface="Cambria" panose="02040503050406030204" pitchFamily="18" charset="0"/>
                <a:cs typeface="Arial" panose="020B0604020202020204" pitchFamily="34" charset="0"/>
              </a:rPr>
              <a:t>Post-acute COVID-19 diffuse myocarditis, moderate severity, intermediate risk according to Mayo, mixed clinical variant (arrhythmic, decompensated). Cardiac arrhythmias and conduction disorders: atrial flutter-fibrillation of unknown duration; left anterior branch block, transient sinoatrial blockade of the II degree. </a:t>
            </a:r>
            <a:endParaRPr lang="ru-RU" dirty="0"/>
          </a:p>
          <a:p>
            <a:endParaRPr lang="ru-RU" dirty="0"/>
          </a:p>
          <a:p>
            <a:r>
              <a:rPr lang="ru-RU" dirty="0"/>
              <a:t>Таким образом наш пациент имел диагноз:</a:t>
            </a:r>
          </a:p>
        </p:txBody>
      </p:sp>
      <p:sp>
        <p:nvSpPr>
          <p:cNvPr id="4" name="Номер слайда 3"/>
          <p:cNvSpPr>
            <a:spLocks noGrp="1"/>
          </p:cNvSpPr>
          <p:nvPr>
            <p:ph type="sldNum" sz="quarter" idx="5"/>
          </p:nvPr>
        </p:nvSpPr>
        <p:spPr/>
        <p:txBody>
          <a:bodyPr/>
          <a:lstStyle/>
          <a:p>
            <a:fld id="{3EBAF6D5-62D2-4A21-84CC-9BA0699A05B5}" type="slidenum">
              <a:rPr lang="ru-RU" smtClean="0"/>
              <a:t>24</a:t>
            </a:fld>
            <a:endParaRPr lang="ru-RU"/>
          </a:p>
        </p:txBody>
      </p:sp>
    </p:spTree>
    <p:extLst>
      <p:ext uri="{BB962C8B-B14F-4D97-AF65-F5344CB8AC3E}">
        <p14:creationId xmlns:p14="http://schemas.microsoft.com/office/powerpoint/2010/main" val="720828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Hospitalization is recommended for patients with myocarditis of mild or moderate severity</a:t>
            </a:r>
          </a:p>
          <a:p>
            <a:r>
              <a:rPr lang="en-US" dirty="0"/>
              <a:t>Patients with fulminant myocarditis should be managed at centers with mechanical circulatory support and other advanced therapies.</a:t>
            </a:r>
            <a:endParaRPr lang="ru-RU" dirty="0"/>
          </a:p>
          <a:p>
            <a:r>
              <a:rPr lang="en-US" dirty="0"/>
              <a:t>Our patient was hospitalized with myocarditis of moderate severity</a:t>
            </a:r>
          </a:p>
          <a:p>
            <a:endParaRPr lang="ru-RU" dirty="0"/>
          </a:p>
        </p:txBody>
      </p:sp>
      <p:sp>
        <p:nvSpPr>
          <p:cNvPr id="4" name="Номер слайда 3"/>
          <p:cNvSpPr>
            <a:spLocks noGrp="1"/>
          </p:cNvSpPr>
          <p:nvPr>
            <p:ph type="sldNum" sz="quarter" idx="5"/>
          </p:nvPr>
        </p:nvSpPr>
        <p:spPr/>
        <p:txBody>
          <a:bodyPr/>
          <a:lstStyle/>
          <a:p>
            <a:fld id="{3EBAF6D5-62D2-4A21-84CC-9BA0699A05B5}" type="slidenum">
              <a:rPr lang="ru-RU" smtClean="0"/>
              <a:t>25</a:t>
            </a:fld>
            <a:endParaRPr lang="ru-RU"/>
          </a:p>
        </p:txBody>
      </p:sp>
    </p:spTree>
    <p:extLst>
      <p:ext uri="{BB962C8B-B14F-4D97-AF65-F5344CB8AC3E}">
        <p14:creationId xmlns:p14="http://schemas.microsoft.com/office/powerpoint/2010/main" val="1937684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We do not have strong recommendations for the treatment of patients with Post-acute COVID-19. The choice of tactics depends on the clinical variant, the severity of the disease and other parameters.</a:t>
            </a:r>
          </a:p>
          <a:p>
            <a:r>
              <a:rPr lang="en-US" dirty="0"/>
              <a:t>Pharmacotherapy of patients with myocarditis includes agents for pathogenetic anti-inflammatory treatment, treatment of heart failure, anticoagulant and antiarrhythmic agents.</a:t>
            </a:r>
          </a:p>
          <a:p>
            <a:endParaRPr lang="en-US" dirty="0"/>
          </a:p>
          <a:p>
            <a:r>
              <a:rPr lang="ru-RU" dirty="0"/>
              <a:t>Мы не имеем строгих рекомендаций по лечению пациентов с </a:t>
            </a:r>
            <a:r>
              <a:rPr lang="en-US" sz="1200" dirty="0">
                <a:ea typeface="Cambria" panose="02040503050406030204" pitchFamily="18" charset="0"/>
                <a:cs typeface="Arial" panose="020B0604020202020204" pitchFamily="34" charset="0"/>
              </a:rPr>
              <a:t>Post-acute COVID-19</a:t>
            </a:r>
            <a:r>
              <a:rPr lang="ru-RU" sz="1200" dirty="0">
                <a:ea typeface="Cambria" panose="02040503050406030204" pitchFamily="18" charset="0"/>
                <a:cs typeface="Arial" panose="020B0604020202020204" pitchFamily="34" charset="0"/>
              </a:rPr>
              <a:t>. Выбор тактики зависит от клинического варианта, тяжести </a:t>
            </a:r>
            <a:r>
              <a:rPr lang="ru-RU" sz="1200" dirty="0" err="1">
                <a:ea typeface="Cambria" panose="02040503050406030204" pitchFamily="18" charset="0"/>
                <a:cs typeface="Arial" panose="020B0604020202020204" pitchFamily="34" charset="0"/>
              </a:rPr>
              <a:t>заболвания</a:t>
            </a:r>
            <a:r>
              <a:rPr lang="ru-RU" sz="1200" dirty="0">
                <a:ea typeface="Cambria" panose="02040503050406030204" pitchFamily="18" charset="0"/>
                <a:cs typeface="Arial" panose="020B0604020202020204" pitchFamily="34" charset="0"/>
              </a:rPr>
              <a:t> и других параметров.</a:t>
            </a:r>
            <a:endParaRPr lang="ru-RU" dirty="0"/>
          </a:p>
          <a:p>
            <a:r>
              <a:rPr lang="ru-RU" dirty="0"/>
              <a:t>Фармакотерапия пациентов с миокардитами включает средства для патогенетического противовоспалительного лечения, лечения сердечной недостаточности, антикоагулянтные и антиаритмические средства</a:t>
            </a:r>
          </a:p>
          <a:p>
            <a:endParaRPr lang="ru-RU" dirty="0"/>
          </a:p>
        </p:txBody>
      </p:sp>
      <p:sp>
        <p:nvSpPr>
          <p:cNvPr id="4" name="Номер слайда 3"/>
          <p:cNvSpPr>
            <a:spLocks noGrp="1"/>
          </p:cNvSpPr>
          <p:nvPr>
            <p:ph type="sldNum" sz="quarter" idx="5"/>
          </p:nvPr>
        </p:nvSpPr>
        <p:spPr/>
        <p:txBody>
          <a:bodyPr/>
          <a:lstStyle/>
          <a:p>
            <a:fld id="{3EBAF6D5-62D2-4A21-84CC-9BA0699A05B5}" type="slidenum">
              <a:rPr lang="ru-RU" smtClean="0"/>
              <a:t>26</a:t>
            </a:fld>
            <a:endParaRPr lang="ru-RU"/>
          </a:p>
        </p:txBody>
      </p:sp>
    </p:spTree>
    <p:extLst>
      <p:ext uri="{BB962C8B-B14F-4D97-AF65-F5344CB8AC3E}">
        <p14:creationId xmlns:p14="http://schemas.microsoft.com/office/powerpoint/2010/main" val="2873784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Asymptomatic  myocardial  involvement following SARS-CoV-2 infection - it is reasonable to manage  these  individuals  expectantly,   with   instruction to share any cardiac symptoms or  signs  (</a:t>
            </a:r>
            <a:r>
              <a:rPr lang="en-US" dirty="0" err="1"/>
              <a:t>eg</a:t>
            </a:r>
            <a:r>
              <a:rPr lang="en-US" dirty="0"/>
              <a:t>,  chest  pain, shortness of breath, syncope, edema) should they occur</a:t>
            </a:r>
            <a:endParaRPr lang="ru-RU" dirty="0"/>
          </a:p>
        </p:txBody>
      </p:sp>
      <p:sp>
        <p:nvSpPr>
          <p:cNvPr id="4" name="Номер слайда 3"/>
          <p:cNvSpPr>
            <a:spLocks noGrp="1"/>
          </p:cNvSpPr>
          <p:nvPr>
            <p:ph type="sldNum" sz="quarter" idx="5"/>
          </p:nvPr>
        </p:nvSpPr>
        <p:spPr/>
        <p:txBody>
          <a:bodyPr/>
          <a:lstStyle/>
          <a:p>
            <a:fld id="{3EBAF6D5-62D2-4A21-84CC-9BA0699A05B5}" type="slidenum">
              <a:rPr lang="ru-RU" smtClean="0"/>
              <a:t>27</a:t>
            </a:fld>
            <a:endParaRPr lang="ru-RU"/>
          </a:p>
        </p:txBody>
      </p:sp>
    </p:spTree>
    <p:extLst>
      <p:ext uri="{BB962C8B-B14F-4D97-AF65-F5344CB8AC3E}">
        <p14:creationId xmlns:p14="http://schemas.microsoft.com/office/powerpoint/2010/main" val="3981526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Low-dose colchicine or prednisone may be added for persistent  chest  pain</a:t>
            </a:r>
          </a:p>
          <a:p>
            <a:r>
              <a:rPr lang="en-US" dirty="0"/>
              <a:t>Patients with pericardial involvement also may be treated with NSAIDs, colchicine, and/or prednisone </a:t>
            </a:r>
          </a:p>
          <a:p>
            <a:r>
              <a:rPr lang="en-US" dirty="0"/>
              <a:t>Intravenous corticosteroids may be considered in cases with  hemodynamic compromise or multisystem inﬂammatory syndrome, and also with severe myocardial inﬁltrates or fulminant myocarditis.</a:t>
            </a:r>
            <a:endParaRPr lang="ru-RU" dirty="0"/>
          </a:p>
        </p:txBody>
      </p:sp>
      <p:sp>
        <p:nvSpPr>
          <p:cNvPr id="4" name="Номер слайда 3"/>
          <p:cNvSpPr>
            <a:spLocks noGrp="1"/>
          </p:cNvSpPr>
          <p:nvPr>
            <p:ph type="sldNum" sz="quarter" idx="5"/>
          </p:nvPr>
        </p:nvSpPr>
        <p:spPr/>
        <p:txBody>
          <a:bodyPr/>
          <a:lstStyle/>
          <a:p>
            <a:fld id="{3EBAF6D5-62D2-4A21-84CC-9BA0699A05B5}" type="slidenum">
              <a:rPr lang="ru-RU" smtClean="0"/>
              <a:t>28</a:t>
            </a:fld>
            <a:endParaRPr lang="ru-RU"/>
          </a:p>
        </p:txBody>
      </p:sp>
    </p:spTree>
    <p:extLst>
      <p:ext uri="{BB962C8B-B14F-4D97-AF65-F5344CB8AC3E}">
        <p14:creationId xmlns:p14="http://schemas.microsoft.com/office/powerpoint/2010/main" val="1629716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Heart failure treatment includes low-dose beta-blocker, a renin-angiotensin-aldosterone system inhibitor, angiotensin receptor </a:t>
            </a:r>
            <a:r>
              <a:rPr lang="en-US" dirty="0" err="1"/>
              <a:t>neprilysin</a:t>
            </a:r>
            <a:r>
              <a:rPr lang="en-US" dirty="0"/>
              <a:t> inhibitor, SGLT2 Inhibitors</a:t>
            </a:r>
            <a:endParaRPr lang="ru-RU" dirty="0"/>
          </a:p>
        </p:txBody>
      </p:sp>
      <p:sp>
        <p:nvSpPr>
          <p:cNvPr id="4" name="Номер слайда 3"/>
          <p:cNvSpPr>
            <a:spLocks noGrp="1"/>
          </p:cNvSpPr>
          <p:nvPr>
            <p:ph type="sldNum" sz="quarter" idx="5"/>
          </p:nvPr>
        </p:nvSpPr>
        <p:spPr/>
        <p:txBody>
          <a:bodyPr/>
          <a:lstStyle/>
          <a:p>
            <a:fld id="{3EBAF6D5-62D2-4A21-84CC-9BA0699A05B5}" type="slidenum">
              <a:rPr lang="ru-RU" smtClean="0"/>
              <a:t>29</a:t>
            </a:fld>
            <a:endParaRPr lang="ru-RU"/>
          </a:p>
        </p:txBody>
      </p:sp>
    </p:spTree>
    <p:extLst>
      <p:ext uri="{BB962C8B-B14F-4D97-AF65-F5344CB8AC3E}">
        <p14:creationId xmlns:p14="http://schemas.microsoft.com/office/powerpoint/2010/main" val="267275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717550" algn="just">
              <a:lnSpc>
                <a:spcPct val="100000"/>
              </a:lnSpc>
            </a:pPr>
            <a:r>
              <a:rPr lang="en-US" sz="1200" dirty="0">
                <a:latin typeface="Arial" panose="020B0604020202020204" pitchFamily="34" charset="0"/>
                <a:cs typeface="Arial" panose="020B0604020202020204" pitchFamily="34" charset="0"/>
              </a:rPr>
              <a:t>Why do we return to the problem of COVID-19? Morbidity and mortality from COVID-19 continues to increase in all countries. And this increase in the incidence of COVID-19 does not plan to stop. What are the consequences?</a:t>
            </a:r>
          </a:p>
          <a:p>
            <a:pPr indent="717550" algn="just">
              <a:lnSpc>
                <a:spcPct val="100000"/>
              </a:lnSpc>
            </a:pPr>
            <a:endParaRPr lang="en-US" sz="1200" dirty="0">
              <a:latin typeface="Arial" panose="020B0604020202020204" pitchFamily="34" charset="0"/>
              <a:cs typeface="Arial" panose="020B0604020202020204" pitchFamily="34" charset="0"/>
            </a:endParaRPr>
          </a:p>
          <a:p>
            <a:pPr indent="717550" algn="just">
              <a:lnSpc>
                <a:spcPct val="100000"/>
              </a:lnSpc>
            </a:pPr>
            <a:r>
              <a:rPr lang="ru-RU" sz="1200" dirty="0">
                <a:latin typeface="Arial" panose="020B0604020202020204" pitchFamily="34" charset="0"/>
                <a:cs typeface="Arial" panose="020B0604020202020204" pitchFamily="34" charset="0"/>
              </a:rPr>
              <a:t>Почему мы вновь возвращаемся к проблеме </a:t>
            </a:r>
            <a:r>
              <a:rPr lang="en-US" sz="1200" dirty="0">
                <a:latin typeface="Arial" panose="020B0604020202020204" pitchFamily="34" charset="0"/>
                <a:cs typeface="Arial" panose="020B0604020202020204" pitchFamily="34" charset="0"/>
              </a:rPr>
              <a:t>COVID-19? </a:t>
            </a:r>
            <a:r>
              <a:rPr lang="ru-RU" sz="1200" dirty="0">
                <a:latin typeface="Arial" panose="020B0604020202020204" pitchFamily="34" charset="0"/>
                <a:cs typeface="Arial" panose="020B0604020202020204" pitchFamily="34" charset="0"/>
              </a:rPr>
              <a:t>Заболеваемость и смертность от </a:t>
            </a:r>
            <a:r>
              <a:rPr lang="en-US" sz="1200" dirty="0">
                <a:latin typeface="Arial" panose="020B0604020202020204" pitchFamily="34" charset="0"/>
                <a:cs typeface="Arial" panose="020B0604020202020204" pitchFamily="34" charset="0"/>
              </a:rPr>
              <a:t>COVID-19 </a:t>
            </a:r>
            <a:r>
              <a:rPr lang="ru-RU" sz="1200" dirty="0">
                <a:latin typeface="Arial" panose="020B0604020202020204" pitchFamily="34" charset="0"/>
                <a:cs typeface="Arial" panose="020B0604020202020204" pitchFamily="34" charset="0"/>
              </a:rPr>
              <a:t>продолжает увеличиваться во всех странах.</a:t>
            </a:r>
            <a:r>
              <a:rPr lang="en-US" sz="1200"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Какие последствия есть?</a:t>
            </a:r>
          </a:p>
        </p:txBody>
      </p:sp>
      <p:sp>
        <p:nvSpPr>
          <p:cNvPr id="4" name="Номер слайда 3"/>
          <p:cNvSpPr>
            <a:spLocks noGrp="1"/>
          </p:cNvSpPr>
          <p:nvPr>
            <p:ph type="sldNum" sz="quarter" idx="5"/>
          </p:nvPr>
        </p:nvSpPr>
        <p:spPr/>
        <p:txBody>
          <a:bodyPr/>
          <a:lstStyle/>
          <a:p>
            <a:fld id="{3EBAF6D5-62D2-4A21-84CC-9BA0699A05B5}" type="slidenum">
              <a:rPr lang="ru-RU" smtClean="0"/>
              <a:t>3</a:t>
            </a:fld>
            <a:endParaRPr lang="ru-RU"/>
          </a:p>
        </p:txBody>
      </p:sp>
    </p:spTree>
    <p:extLst>
      <p:ext uri="{BB962C8B-B14F-4D97-AF65-F5344CB8AC3E}">
        <p14:creationId xmlns:p14="http://schemas.microsoft.com/office/powerpoint/2010/main" val="741391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u="sng" dirty="0">
                <a:ea typeface="Cambria" panose="02040503050406030204" pitchFamily="18" charset="0"/>
                <a:cs typeface="Arial" panose="020B0604020202020204" pitchFamily="34" charset="0"/>
              </a:rPr>
              <a:t>Inpatient treatment of our patient includes </a:t>
            </a:r>
            <a:r>
              <a:rPr lang="en-US" dirty="0">
                <a:ea typeface="Cambria" panose="02040503050406030204" pitchFamily="18" charset="0"/>
                <a:cs typeface="Arial" panose="020B0604020202020204" pitchFamily="34" charset="0"/>
              </a:rPr>
              <a:t>Apixaban, Methylprednisolone and Colchicine as antiinflammation agents, Bisoprolol, Perindopril, Eplerenone, Furosemide</a:t>
            </a:r>
            <a:endParaRPr lang="en-US" dirty="0"/>
          </a:p>
          <a:p>
            <a:r>
              <a:rPr lang="en-US" dirty="0"/>
              <a:t>Sinus rhythm is important for the patient, but due to suspected thrombosis, apixaban therapy was continued, and digoxin was added to control the rate. Within a week, a positive response was achieved - improvement in symptoms, furosemide was replaced with </a:t>
            </a:r>
            <a:r>
              <a:rPr lang="en-US" dirty="0" err="1"/>
              <a:t>torasemide</a:t>
            </a:r>
            <a:r>
              <a:rPr lang="en-US" dirty="0"/>
              <a:t>, digoxin was canceled.</a:t>
            </a:r>
            <a:endParaRPr lang="ru-RU" dirty="0"/>
          </a:p>
          <a:p>
            <a:endParaRPr lang="ru-RU" dirty="0"/>
          </a:p>
          <a:p>
            <a:r>
              <a:rPr lang="ru-RU" dirty="0"/>
              <a:t>Важен синусовый ритм, но из-за подозрения на тромбоз продолжена терапия апиксабаном, добавлен </a:t>
            </a:r>
            <a:r>
              <a:rPr lang="ru-RU" dirty="0" err="1"/>
              <a:t>дигоксин</a:t>
            </a:r>
            <a:r>
              <a:rPr lang="ru-RU" dirty="0"/>
              <a:t> для контроля</a:t>
            </a:r>
            <a:r>
              <a:rPr lang="en-US" dirty="0"/>
              <a:t> </a:t>
            </a:r>
            <a:r>
              <a:rPr lang="ru-RU" dirty="0"/>
              <a:t>частоты. В течение недели отмечен положительный ответ – уменьшение симптомов, фуросемид заменен на </a:t>
            </a:r>
            <a:r>
              <a:rPr lang="ru-RU" dirty="0" err="1"/>
              <a:t>торасемид</a:t>
            </a:r>
            <a:r>
              <a:rPr lang="ru-RU" dirty="0"/>
              <a:t>, </a:t>
            </a:r>
            <a:r>
              <a:rPr lang="ru-RU" dirty="0" err="1"/>
              <a:t>дигоксин</a:t>
            </a:r>
            <a:r>
              <a:rPr lang="ru-RU" dirty="0"/>
              <a:t> отменен.</a:t>
            </a:r>
          </a:p>
        </p:txBody>
      </p:sp>
      <p:sp>
        <p:nvSpPr>
          <p:cNvPr id="4" name="Номер слайда 3"/>
          <p:cNvSpPr>
            <a:spLocks noGrp="1"/>
          </p:cNvSpPr>
          <p:nvPr>
            <p:ph type="sldNum" sz="quarter" idx="5"/>
          </p:nvPr>
        </p:nvSpPr>
        <p:spPr/>
        <p:txBody>
          <a:bodyPr/>
          <a:lstStyle/>
          <a:p>
            <a:fld id="{3EBAF6D5-62D2-4A21-84CC-9BA0699A05B5}" type="slidenum">
              <a:rPr lang="ru-RU" smtClean="0"/>
              <a:t>30</a:t>
            </a:fld>
            <a:endParaRPr lang="ru-RU"/>
          </a:p>
        </p:txBody>
      </p:sp>
    </p:spTree>
    <p:extLst>
      <p:ext uri="{BB962C8B-B14F-4D97-AF65-F5344CB8AC3E}">
        <p14:creationId xmlns:p14="http://schemas.microsoft.com/office/powerpoint/2010/main" val="1250433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Repeat transesophageal echocardiography showed no evidence of thrombosis, so </a:t>
            </a:r>
            <a:r>
              <a:rPr lang="en-US" dirty="0" err="1"/>
              <a:t>cardiversion</a:t>
            </a:r>
            <a:r>
              <a:rPr lang="en-US" dirty="0"/>
              <a:t> was performed to restore sinus rhythm and amiodarone therapy was </a:t>
            </a:r>
            <a:r>
              <a:rPr lang="en-US" dirty="0" err="1"/>
              <a:t>initiated.After</a:t>
            </a:r>
            <a:r>
              <a:rPr lang="en-US" dirty="0"/>
              <a:t> stabilization of blood pressure, the patient was switched to sacubitril/valsartan and sglt2</a:t>
            </a:r>
            <a:endParaRPr lang="ru-RU" dirty="0"/>
          </a:p>
          <a:p>
            <a:endParaRPr lang="ru-RU" dirty="0"/>
          </a:p>
          <a:p>
            <a:r>
              <a:rPr lang="ru-RU" dirty="0"/>
              <a:t>При повторной </a:t>
            </a:r>
            <a:r>
              <a:rPr lang="en-US" dirty="0">
                <a:ea typeface="Cambria" panose="02040503050406030204" pitchFamily="18" charset="0"/>
                <a:cs typeface="Arial" panose="020B0604020202020204" pitchFamily="34" charset="0"/>
              </a:rPr>
              <a:t>transesophageal echocardiography</a:t>
            </a:r>
            <a:r>
              <a:rPr lang="ru-RU" dirty="0"/>
              <a:t> признаки тромбоза отсутствовали, была выполнена </a:t>
            </a:r>
            <a:r>
              <a:rPr lang="ru-RU" dirty="0" err="1"/>
              <a:t>кардиверсия</a:t>
            </a:r>
            <a:r>
              <a:rPr lang="ru-RU" dirty="0"/>
              <a:t> для восстановления синусового ритма и начата терапия амиодароном </a:t>
            </a:r>
          </a:p>
          <a:p>
            <a:r>
              <a:rPr lang="ru-RU" dirty="0"/>
              <a:t>После стабилизации артериального давления пациент был переведен на </a:t>
            </a:r>
            <a:r>
              <a:rPr lang="en-US" dirty="0">
                <a:ea typeface="Cambria" panose="02040503050406030204" pitchFamily="18" charset="0"/>
                <a:cs typeface="Arial" panose="020B0604020202020204" pitchFamily="34" charset="0"/>
              </a:rPr>
              <a:t>sacubitril/valsartan</a:t>
            </a:r>
            <a:r>
              <a:rPr lang="ru-RU" dirty="0"/>
              <a:t> и </a:t>
            </a:r>
            <a:r>
              <a:rPr lang="en-US" dirty="0" err="1"/>
              <a:t>sglt</a:t>
            </a:r>
            <a:r>
              <a:rPr lang="ru-RU" dirty="0"/>
              <a:t>2</a:t>
            </a:r>
          </a:p>
        </p:txBody>
      </p:sp>
      <p:sp>
        <p:nvSpPr>
          <p:cNvPr id="4" name="Номер слайда 3"/>
          <p:cNvSpPr>
            <a:spLocks noGrp="1"/>
          </p:cNvSpPr>
          <p:nvPr>
            <p:ph type="sldNum" sz="quarter" idx="5"/>
          </p:nvPr>
        </p:nvSpPr>
        <p:spPr/>
        <p:txBody>
          <a:bodyPr/>
          <a:lstStyle/>
          <a:p>
            <a:fld id="{3EBAF6D5-62D2-4A21-84CC-9BA0699A05B5}" type="slidenum">
              <a:rPr lang="ru-RU" smtClean="0"/>
              <a:t>31</a:t>
            </a:fld>
            <a:endParaRPr lang="ru-RU"/>
          </a:p>
        </p:txBody>
      </p:sp>
    </p:spTree>
    <p:extLst>
      <p:ext uri="{BB962C8B-B14F-4D97-AF65-F5344CB8AC3E}">
        <p14:creationId xmlns:p14="http://schemas.microsoft.com/office/powerpoint/2010/main" val="3744799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Outpatient</a:t>
            </a:r>
            <a:r>
              <a:rPr lang="ru-RU" dirty="0"/>
              <a:t> </a:t>
            </a:r>
            <a:r>
              <a:rPr lang="en-US" dirty="0"/>
              <a:t>therapy also included heart failure agents (Sacubitril/Valsartan, Dapagliflozin, Eplerenone, bisoprolol), antiarrhythmics (amiodarone), an anticoagulant (apixaban), and anti-inflammatory agents (colchicine and methyl prednisolone). Duration of outpatient therapy was 3 months</a:t>
            </a:r>
            <a:endParaRPr lang="ru-RU" dirty="0"/>
          </a:p>
        </p:txBody>
      </p:sp>
      <p:sp>
        <p:nvSpPr>
          <p:cNvPr id="4" name="Номер слайда 3"/>
          <p:cNvSpPr>
            <a:spLocks noGrp="1"/>
          </p:cNvSpPr>
          <p:nvPr>
            <p:ph type="sldNum" sz="quarter" idx="5"/>
          </p:nvPr>
        </p:nvSpPr>
        <p:spPr/>
        <p:txBody>
          <a:bodyPr/>
          <a:lstStyle/>
          <a:p>
            <a:fld id="{3EBAF6D5-62D2-4A21-84CC-9BA0699A05B5}" type="slidenum">
              <a:rPr lang="ru-RU" smtClean="0"/>
              <a:t>32</a:t>
            </a:fld>
            <a:endParaRPr lang="ru-RU"/>
          </a:p>
        </p:txBody>
      </p:sp>
    </p:spTree>
    <p:extLst>
      <p:ext uri="{BB962C8B-B14F-4D97-AF65-F5344CB8AC3E}">
        <p14:creationId xmlns:p14="http://schemas.microsoft.com/office/powerpoint/2010/main" val="3427733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As a result of the prescribed treatment, the patient's status improved, sinus rhythm was maintained,</a:t>
            </a:r>
            <a:endParaRPr lang="ru-RU" dirty="0"/>
          </a:p>
          <a:p>
            <a:endParaRPr lang="ru-RU" dirty="0"/>
          </a:p>
          <a:p>
            <a:r>
              <a:rPr lang="ru-RU" dirty="0"/>
              <a:t>Как результат лечения достигнуто улучшение статуса пациента, сохранялся синусовый ритм, </a:t>
            </a:r>
          </a:p>
        </p:txBody>
      </p:sp>
      <p:sp>
        <p:nvSpPr>
          <p:cNvPr id="4" name="Номер слайда 3"/>
          <p:cNvSpPr>
            <a:spLocks noGrp="1"/>
          </p:cNvSpPr>
          <p:nvPr>
            <p:ph type="sldNum" sz="quarter" idx="5"/>
          </p:nvPr>
        </p:nvSpPr>
        <p:spPr/>
        <p:txBody>
          <a:bodyPr/>
          <a:lstStyle/>
          <a:p>
            <a:fld id="{3EBAF6D5-62D2-4A21-84CC-9BA0699A05B5}" type="slidenum">
              <a:rPr lang="ru-RU" smtClean="0"/>
              <a:t>33</a:t>
            </a:fld>
            <a:endParaRPr lang="ru-RU"/>
          </a:p>
        </p:txBody>
      </p:sp>
    </p:spTree>
    <p:extLst>
      <p:ext uri="{BB962C8B-B14F-4D97-AF65-F5344CB8AC3E}">
        <p14:creationId xmlns:p14="http://schemas.microsoft.com/office/powerpoint/2010/main" val="4221713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Echocardiographic parameters improved - the heart chambers size and pulmonary hypertension decreased, the ejection fraction increased</a:t>
            </a:r>
            <a:endParaRPr lang="ru-RU" dirty="0"/>
          </a:p>
          <a:p>
            <a:endParaRPr lang="ru-RU" dirty="0"/>
          </a:p>
          <a:p>
            <a:r>
              <a:rPr lang="ru-RU" dirty="0"/>
              <a:t>Улучшились </a:t>
            </a:r>
            <a:r>
              <a:rPr lang="ru-RU" dirty="0" err="1"/>
              <a:t>эхокардиографические</a:t>
            </a:r>
            <a:r>
              <a:rPr lang="ru-RU" dirty="0"/>
              <a:t> параметры – уменьшились размеры полостей сердца и легочная гипертензия, увеличилась фракция выброса </a:t>
            </a:r>
          </a:p>
        </p:txBody>
      </p:sp>
      <p:sp>
        <p:nvSpPr>
          <p:cNvPr id="4" name="Номер слайда 3"/>
          <p:cNvSpPr>
            <a:spLocks noGrp="1"/>
          </p:cNvSpPr>
          <p:nvPr>
            <p:ph type="sldNum" sz="quarter" idx="5"/>
          </p:nvPr>
        </p:nvSpPr>
        <p:spPr/>
        <p:txBody>
          <a:bodyPr/>
          <a:lstStyle/>
          <a:p>
            <a:fld id="{3EBAF6D5-62D2-4A21-84CC-9BA0699A05B5}" type="slidenum">
              <a:rPr lang="ru-RU" smtClean="0"/>
              <a:t>34</a:t>
            </a:fld>
            <a:endParaRPr lang="ru-RU"/>
          </a:p>
        </p:txBody>
      </p:sp>
    </p:spTree>
    <p:extLst>
      <p:ext uri="{BB962C8B-B14F-4D97-AF65-F5344CB8AC3E}">
        <p14:creationId xmlns:p14="http://schemas.microsoft.com/office/powerpoint/2010/main" val="907096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There was also a normalization of laboratory markers of myocardial injury, heart failure and inflammation.</a:t>
            </a:r>
          </a:p>
          <a:p>
            <a:endParaRPr lang="en-US" dirty="0"/>
          </a:p>
          <a:p>
            <a:r>
              <a:rPr lang="ru-RU" dirty="0"/>
              <a:t>Также имело место нормализация лабораторных маркеров повреждения миокарда, сердечной недостаточности и воспаления</a:t>
            </a:r>
          </a:p>
        </p:txBody>
      </p:sp>
      <p:sp>
        <p:nvSpPr>
          <p:cNvPr id="4" name="Номер слайда 3"/>
          <p:cNvSpPr>
            <a:spLocks noGrp="1"/>
          </p:cNvSpPr>
          <p:nvPr>
            <p:ph type="sldNum" sz="quarter" idx="5"/>
          </p:nvPr>
        </p:nvSpPr>
        <p:spPr/>
        <p:txBody>
          <a:bodyPr/>
          <a:lstStyle/>
          <a:p>
            <a:fld id="{3EBAF6D5-62D2-4A21-84CC-9BA0699A05B5}" type="slidenum">
              <a:rPr lang="ru-RU" smtClean="0"/>
              <a:t>35</a:t>
            </a:fld>
            <a:endParaRPr lang="ru-RU"/>
          </a:p>
        </p:txBody>
      </p:sp>
    </p:spTree>
    <p:extLst>
      <p:ext uri="{BB962C8B-B14F-4D97-AF65-F5344CB8AC3E}">
        <p14:creationId xmlns:p14="http://schemas.microsoft.com/office/powerpoint/2010/main" val="3870327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60000" algn="just"/>
            <a:r>
              <a:rPr lang="en-US" dirty="0">
                <a:ea typeface="Cambria" panose="02040503050406030204" pitchFamily="18" charset="0"/>
                <a:cs typeface="Arial" panose="020B0604020202020204" pitchFamily="34" charset="0"/>
              </a:rPr>
              <a:t>So, after 3 months of therapy, the patient's condition improved significantly, signs of hydrothorax and hydropericardium disappeared, FC 1. The size of the heart cavities decreased, EF - 53% (Echo, MRI). On the Holter ECG sinus rhythm with a minimum number of supraventricular extrasystoles. </a:t>
            </a:r>
            <a:r>
              <a:rPr lang="en-US" dirty="0" err="1">
                <a:ea typeface="Cambria" panose="02040503050406030204" pitchFamily="18" charset="0"/>
                <a:cs typeface="Arial" panose="020B0604020202020204" pitchFamily="34" charset="0"/>
              </a:rPr>
              <a:t>Metipred</a:t>
            </a:r>
            <a:r>
              <a:rPr lang="en-US" dirty="0">
                <a:ea typeface="Cambria" panose="02040503050406030204" pitchFamily="18" charset="0"/>
                <a:cs typeface="Arial" panose="020B0604020202020204" pitchFamily="34" charset="0"/>
              </a:rPr>
              <a:t>, Colchicine and Amiodarone (Switched to Bisoprolol). Treatment with Sacubitril/Valsartan in a patient with recovered EF (53%) continued.</a:t>
            </a:r>
            <a:endParaRPr lang="ru-RU" dirty="0">
              <a:ea typeface="Cambria" panose="02040503050406030204" pitchFamily="18" charset="0"/>
              <a:cs typeface="Arial" panose="020B0604020202020204" pitchFamily="34" charset="0"/>
            </a:endParaRPr>
          </a:p>
          <a:p>
            <a:pPr indent="360000" algn="just"/>
            <a:endParaRPr lang="ru-RU" dirty="0">
              <a:ea typeface="Cambria" panose="02040503050406030204" pitchFamily="18" charset="0"/>
              <a:cs typeface="Arial" panose="020B0604020202020204" pitchFamily="34" charset="0"/>
            </a:endParaRPr>
          </a:p>
          <a:p>
            <a:pPr indent="360000" algn="just"/>
            <a:r>
              <a:rPr lang="ru-RU" dirty="0">
                <a:ea typeface="Cambria" panose="02040503050406030204" pitchFamily="18" charset="0"/>
                <a:cs typeface="Arial" panose="020B0604020202020204" pitchFamily="34" charset="0"/>
              </a:rPr>
              <a:t>Через 3 месяца проводимой терапии состояние существенно улучшилось, исчезли признаки гидроторакса и </a:t>
            </a:r>
            <a:r>
              <a:rPr lang="ru-RU" dirty="0" err="1">
                <a:ea typeface="Cambria" panose="02040503050406030204" pitchFamily="18" charset="0"/>
                <a:cs typeface="Arial" panose="020B0604020202020204" pitchFamily="34" charset="0"/>
              </a:rPr>
              <a:t>гидроперикарда</a:t>
            </a:r>
            <a:r>
              <a:rPr lang="ru-RU" dirty="0">
                <a:ea typeface="Cambria" panose="02040503050406030204" pitchFamily="18" charset="0"/>
                <a:cs typeface="Arial" panose="020B0604020202020204" pitchFamily="34" charset="0"/>
              </a:rPr>
              <a:t>, ФК 1. Уменьшились полости сердца, ФВ – 53% (Эхо-кг, МРТ). На </a:t>
            </a:r>
            <a:r>
              <a:rPr lang="ru-RU" dirty="0" err="1">
                <a:ea typeface="Cambria" panose="02040503050406030204" pitchFamily="18" charset="0"/>
                <a:cs typeface="Arial" panose="020B0604020202020204" pitchFamily="34" charset="0"/>
              </a:rPr>
              <a:t>Холтер</a:t>
            </a:r>
            <a:r>
              <a:rPr lang="ru-RU" dirty="0">
                <a:ea typeface="Cambria" panose="02040503050406030204" pitchFamily="18" charset="0"/>
                <a:cs typeface="Arial" panose="020B0604020202020204" pitchFamily="34" charset="0"/>
              </a:rPr>
              <a:t>-ЭКГ синусовый ритм с минимальным количеством </a:t>
            </a:r>
            <a:r>
              <a:rPr lang="ru-RU" dirty="0" err="1">
                <a:ea typeface="Cambria" panose="02040503050406030204" pitchFamily="18" charset="0"/>
                <a:cs typeface="Arial" panose="020B0604020202020204" pitchFamily="34" charset="0"/>
              </a:rPr>
              <a:t>суправентрикулярных</a:t>
            </a:r>
            <a:r>
              <a:rPr lang="ru-RU" dirty="0">
                <a:ea typeface="Cambria" panose="02040503050406030204" pitchFamily="18" charset="0"/>
                <a:cs typeface="Arial" panose="020B0604020202020204" pitchFamily="34" charset="0"/>
              </a:rPr>
              <a:t> экстрасистол. Отменены </a:t>
            </a:r>
            <a:r>
              <a:rPr lang="ru-RU" dirty="0" err="1">
                <a:ea typeface="Cambria" panose="02040503050406030204" pitchFamily="18" charset="0"/>
                <a:cs typeface="Arial" panose="020B0604020202020204" pitchFamily="34" charset="0"/>
              </a:rPr>
              <a:t>Метипред</a:t>
            </a:r>
            <a:r>
              <a:rPr lang="ru-RU" dirty="0">
                <a:ea typeface="Cambria" panose="02040503050406030204" pitchFamily="18" charset="0"/>
                <a:cs typeface="Arial" panose="020B0604020202020204" pitchFamily="34" charset="0"/>
              </a:rPr>
              <a:t>, Колхицин и Амиодарон (Заменен на </a:t>
            </a:r>
            <a:r>
              <a:rPr lang="ru-RU" dirty="0" err="1">
                <a:ea typeface="Cambria" panose="02040503050406030204" pitchFamily="18" charset="0"/>
                <a:cs typeface="Arial" panose="020B0604020202020204" pitchFamily="34" charset="0"/>
              </a:rPr>
              <a:t>Конкор</a:t>
            </a:r>
            <a:r>
              <a:rPr lang="ru-RU" dirty="0">
                <a:ea typeface="Cambria" panose="02040503050406030204" pitchFamily="18" charset="0"/>
                <a:cs typeface="Arial" panose="020B0604020202020204" pitchFamily="34" charset="0"/>
              </a:rPr>
              <a:t>).  Лечение </a:t>
            </a:r>
            <a:r>
              <a:rPr lang="ru-RU" dirty="0" err="1">
                <a:ea typeface="Cambria" panose="02040503050406030204" pitchFamily="18" charset="0"/>
                <a:cs typeface="Arial" panose="020B0604020202020204" pitchFamily="34" charset="0"/>
              </a:rPr>
              <a:t>Юперио</a:t>
            </a:r>
            <a:r>
              <a:rPr lang="ru-RU" dirty="0">
                <a:ea typeface="Cambria" panose="02040503050406030204" pitchFamily="18" charset="0"/>
                <a:cs typeface="Arial" panose="020B0604020202020204" pitchFamily="34" charset="0"/>
              </a:rPr>
              <a:t> у пациента с ФВ – 53% продолжено.</a:t>
            </a:r>
          </a:p>
          <a:p>
            <a:pPr indent="360000" algn="just"/>
            <a:endParaRPr lang="ru-RU" dirty="0"/>
          </a:p>
        </p:txBody>
      </p:sp>
      <p:sp>
        <p:nvSpPr>
          <p:cNvPr id="4" name="Номер слайда 3"/>
          <p:cNvSpPr>
            <a:spLocks noGrp="1"/>
          </p:cNvSpPr>
          <p:nvPr>
            <p:ph type="sldNum" sz="quarter" idx="5"/>
          </p:nvPr>
        </p:nvSpPr>
        <p:spPr/>
        <p:txBody>
          <a:bodyPr/>
          <a:lstStyle/>
          <a:p>
            <a:fld id="{3EBAF6D5-62D2-4A21-84CC-9BA0699A05B5}" type="slidenum">
              <a:rPr lang="ru-RU" smtClean="0"/>
              <a:t>36</a:t>
            </a:fld>
            <a:endParaRPr lang="ru-RU"/>
          </a:p>
        </p:txBody>
      </p:sp>
    </p:spTree>
    <p:extLst>
      <p:ext uri="{BB962C8B-B14F-4D97-AF65-F5344CB8AC3E}">
        <p14:creationId xmlns:p14="http://schemas.microsoft.com/office/powerpoint/2010/main" val="3809238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Thus, today we can use these recommendations</a:t>
            </a:r>
            <a:endParaRPr lang="ru-RU" dirty="0"/>
          </a:p>
          <a:p>
            <a:r>
              <a:rPr lang="en-US" dirty="0"/>
              <a:t>Our patient can be considered stable but with progressive heart failure.</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Cognizant of 1) the spectrum of myocardial involvement that   may   be   seen   with   COVID-19;   2)   the   timing   of evaluation relative to SARS-CoV-2 infection; and 3) the range of diagnostic tests available, we can use this multiparametric approach as guide decision-making </a:t>
            </a:r>
            <a:endParaRPr lang="ru-RU" dirty="0"/>
          </a:p>
          <a:p>
            <a:endParaRPr lang="ru-RU" dirty="0"/>
          </a:p>
          <a:p>
            <a:r>
              <a:rPr lang="ru-RU" dirty="0" err="1"/>
              <a:t>Т.о</a:t>
            </a:r>
            <a:r>
              <a:rPr lang="ru-RU" dirty="0"/>
              <a:t>. на сегодняшний день можно придерживаться данных рекомендаций</a:t>
            </a:r>
          </a:p>
          <a:p>
            <a:r>
              <a:rPr lang="ru-RU" dirty="0"/>
              <a:t>Нашего пациента можно рассматривать как стабильного, но с прогрессирующей сердечной недостаточностью</a:t>
            </a:r>
            <a:endParaRPr lang="en-US" dirty="0"/>
          </a:p>
          <a:p>
            <a:endParaRPr lang="en-US" dirty="0"/>
          </a:p>
          <a:p>
            <a:endParaRPr lang="ru-RU" dirty="0"/>
          </a:p>
        </p:txBody>
      </p:sp>
      <p:sp>
        <p:nvSpPr>
          <p:cNvPr id="4" name="Номер слайда 3"/>
          <p:cNvSpPr>
            <a:spLocks noGrp="1"/>
          </p:cNvSpPr>
          <p:nvPr>
            <p:ph type="sldNum" sz="quarter" idx="5"/>
          </p:nvPr>
        </p:nvSpPr>
        <p:spPr/>
        <p:txBody>
          <a:bodyPr/>
          <a:lstStyle/>
          <a:p>
            <a:fld id="{3EBAF6D5-62D2-4A21-84CC-9BA0699A05B5}" type="slidenum">
              <a:rPr lang="ru-RU" smtClean="0"/>
              <a:t>37</a:t>
            </a:fld>
            <a:endParaRPr lang="ru-RU"/>
          </a:p>
        </p:txBody>
      </p:sp>
    </p:spTree>
    <p:extLst>
      <p:ext uri="{BB962C8B-B14F-4D97-AF65-F5344CB8AC3E}">
        <p14:creationId xmlns:p14="http://schemas.microsoft.com/office/powerpoint/2010/main" val="1623048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From this presentation, we should understand that correct diagnosis and timely treatment with modern medications can achieve a positive effect even in the most severe patients.</a:t>
            </a:r>
          </a:p>
          <a:p>
            <a:endParaRPr lang="en-US" dirty="0"/>
          </a:p>
          <a:p>
            <a:r>
              <a:rPr lang="ru-RU" dirty="0"/>
              <a:t>Из этой презентации мы должны понять, что </a:t>
            </a:r>
            <a:r>
              <a:rPr lang="en-US" sz="1200" dirty="0">
                <a:ea typeface="Cambria" panose="02040503050406030204" pitchFamily="18" charset="0"/>
                <a:cs typeface="Arial" panose="020B0604020202020204" pitchFamily="34" charset="0"/>
              </a:rPr>
              <a:t>correct diagnosis and timely treatment with modern medications can achieve a positive effect even in the most severe patients</a:t>
            </a:r>
            <a:endParaRPr lang="ru-RU" dirty="0"/>
          </a:p>
        </p:txBody>
      </p:sp>
      <p:sp>
        <p:nvSpPr>
          <p:cNvPr id="4" name="Номер слайда 3"/>
          <p:cNvSpPr>
            <a:spLocks noGrp="1"/>
          </p:cNvSpPr>
          <p:nvPr>
            <p:ph type="sldNum" sz="quarter" idx="5"/>
          </p:nvPr>
        </p:nvSpPr>
        <p:spPr/>
        <p:txBody>
          <a:bodyPr/>
          <a:lstStyle/>
          <a:p>
            <a:fld id="{3EBAF6D5-62D2-4A21-84CC-9BA0699A05B5}" type="slidenum">
              <a:rPr lang="ru-RU" smtClean="0"/>
              <a:t>38</a:t>
            </a:fld>
            <a:endParaRPr lang="ru-RU"/>
          </a:p>
        </p:txBody>
      </p:sp>
    </p:spTree>
    <p:extLst>
      <p:ext uri="{BB962C8B-B14F-4D97-AF65-F5344CB8AC3E}">
        <p14:creationId xmlns:p14="http://schemas.microsoft.com/office/powerpoint/2010/main" val="2758430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EBAF6D5-62D2-4A21-84CC-9BA0699A05B5}" type="slidenum">
              <a:rPr lang="ru-RU" smtClean="0"/>
              <a:t>39</a:t>
            </a:fld>
            <a:endParaRPr lang="ru-RU"/>
          </a:p>
        </p:txBody>
      </p:sp>
    </p:spTree>
    <p:extLst>
      <p:ext uri="{BB962C8B-B14F-4D97-AF65-F5344CB8AC3E}">
        <p14:creationId xmlns:p14="http://schemas.microsoft.com/office/powerpoint/2010/main" val="176056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in Russia in 2019 life expectancy reached its historical maximum and amounted to 73.4 years. However, the coronavirus pandemic has greatly reduced life expectancy. At the end of 2020, it amounted to 71.5 years due to the increase in years of potential life lost.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Arial" panose="020B0604020202020204" pitchFamily="34" charset="0"/>
              <a:cs typeface="Arial" panose="020B0604020202020204" pitchFamily="34" charset="0"/>
            </a:endParaRPr>
          </a:p>
          <a:p>
            <a:r>
              <a:rPr lang="ru-RU" b="0" i="0" dirty="0">
                <a:solidFill>
                  <a:srgbClr val="333333"/>
                </a:solidFill>
                <a:effectLst/>
                <a:latin typeface="Arial" panose="020B0604020202020204" pitchFamily="34" charset="0"/>
                <a:cs typeface="Arial" panose="020B0604020202020204" pitchFamily="34" charset="0"/>
              </a:rPr>
              <a:t>Например, в 2019 году ожидаемая продолжительность жизни в России достигла своего исторического максимума и составила 73,4 года. Однако пандемия </a:t>
            </a:r>
            <a:r>
              <a:rPr lang="ru-RU" b="0" i="0" dirty="0" err="1">
                <a:solidFill>
                  <a:srgbClr val="333333"/>
                </a:solidFill>
                <a:effectLst/>
                <a:latin typeface="Arial" panose="020B0604020202020204" pitchFamily="34" charset="0"/>
                <a:cs typeface="Arial" panose="020B0604020202020204" pitchFamily="34" charset="0"/>
              </a:rPr>
              <a:t>коронавирусной</a:t>
            </a:r>
            <a:r>
              <a:rPr lang="ru-RU" b="0" i="0" dirty="0">
                <a:solidFill>
                  <a:srgbClr val="333333"/>
                </a:solidFill>
                <a:effectLst/>
                <a:latin typeface="Arial" panose="020B0604020202020204" pitchFamily="34" charset="0"/>
                <a:cs typeface="Arial" panose="020B0604020202020204" pitchFamily="34" charset="0"/>
              </a:rPr>
              <a:t> инфекции сильно сократила ожидаемую продолжительность жизни. По итогам 2020 года она составила 71,5 года из-за увеличения </a:t>
            </a:r>
            <a:r>
              <a:rPr lang="en-US" b="0" i="0" dirty="0">
                <a:solidFill>
                  <a:srgbClr val="333333"/>
                </a:solidFill>
                <a:effectLst/>
                <a:latin typeface="Arial" panose="020B0604020202020204" pitchFamily="34" charset="0"/>
                <a:cs typeface="Arial" panose="020B0604020202020204" pitchFamily="34" charset="0"/>
              </a:rPr>
              <a:t>of years of</a:t>
            </a:r>
            <a:r>
              <a:rPr lang="ru-RU" b="0" i="0" dirty="0">
                <a:solidFill>
                  <a:srgbClr val="333333"/>
                </a:solidFill>
                <a:effectLst/>
                <a:latin typeface="Arial" panose="020B0604020202020204" pitchFamily="34" charset="0"/>
                <a:cs typeface="Arial" panose="020B0604020202020204" pitchFamily="34" charset="0"/>
              </a:rPr>
              <a:t> </a:t>
            </a:r>
            <a:r>
              <a:rPr lang="en-US" sz="1200" dirty="0">
                <a:solidFill>
                  <a:srgbClr val="002060"/>
                </a:solidFill>
                <a:latin typeface="Arial" panose="020B0604020202020204" pitchFamily="34" charset="0"/>
                <a:cs typeface="Arial" panose="020B0604020202020204" pitchFamily="34" charset="0"/>
              </a:rPr>
              <a:t>potential life lost</a:t>
            </a:r>
            <a:r>
              <a:rPr lang="ru-RU" b="0" i="0" dirty="0">
                <a:solidFill>
                  <a:srgbClr val="333333"/>
                </a:solidFill>
                <a:effectLst/>
                <a:latin typeface="Arial" panose="020B0604020202020204" pitchFamily="34" charset="0"/>
                <a:cs typeface="Arial" panose="020B0604020202020204" pitchFamily="34" charset="0"/>
              </a:rPr>
              <a:t>. </a:t>
            </a:r>
          </a:p>
        </p:txBody>
      </p:sp>
      <p:sp>
        <p:nvSpPr>
          <p:cNvPr id="4" name="Номер слайда 3"/>
          <p:cNvSpPr>
            <a:spLocks noGrp="1"/>
          </p:cNvSpPr>
          <p:nvPr>
            <p:ph type="sldNum" sz="quarter" idx="5"/>
          </p:nvPr>
        </p:nvSpPr>
        <p:spPr/>
        <p:txBody>
          <a:bodyPr/>
          <a:lstStyle/>
          <a:p>
            <a:fld id="{3EBAF6D5-62D2-4A21-84CC-9BA0699A05B5}" type="slidenum">
              <a:rPr lang="ru-RU" smtClean="0"/>
              <a:t>4</a:t>
            </a:fld>
            <a:endParaRPr lang="ru-RU"/>
          </a:p>
        </p:txBody>
      </p:sp>
    </p:spTree>
    <p:extLst>
      <p:ext uri="{BB962C8B-B14F-4D97-AF65-F5344CB8AC3E}">
        <p14:creationId xmlns:p14="http://schemas.microsoft.com/office/powerpoint/2010/main" val="3896989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significant role in the increase in years of potential life lost belongs to cardiovascular diseases. COVID-19 can not only worsen the course of cardiovascular diseases, but also cause prolonged myocarditis.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Существенная роль в увеличении </a:t>
            </a:r>
            <a:r>
              <a:rPr lang="en-US" b="0" i="0" dirty="0">
                <a:solidFill>
                  <a:srgbClr val="333333"/>
                </a:solidFill>
                <a:effectLst/>
                <a:latin typeface="Arial" panose="020B0604020202020204" pitchFamily="34" charset="0"/>
                <a:cs typeface="Arial" panose="020B0604020202020204" pitchFamily="34" charset="0"/>
              </a:rPr>
              <a:t>of years of</a:t>
            </a:r>
            <a:r>
              <a:rPr lang="ru-RU" b="0" i="0" dirty="0">
                <a:solidFill>
                  <a:srgbClr val="333333"/>
                </a:solidFill>
                <a:effectLst/>
                <a:latin typeface="Arial" panose="020B0604020202020204" pitchFamily="34" charset="0"/>
                <a:cs typeface="Arial" panose="020B0604020202020204" pitchFamily="34" charset="0"/>
              </a:rPr>
              <a:t> </a:t>
            </a:r>
            <a:r>
              <a:rPr lang="en-US" sz="1200" dirty="0">
                <a:solidFill>
                  <a:srgbClr val="002060"/>
                </a:solidFill>
                <a:latin typeface="Arial" panose="020B0604020202020204" pitchFamily="34" charset="0"/>
                <a:cs typeface="Arial" panose="020B0604020202020204" pitchFamily="34" charset="0"/>
              </a:rPr>
              <a:t>potential life lost</a:t>
            </a:r>
            <a:r>
              <a:rPr lang="ru-RU" sz="1200" dirty="0">
                <a:solidFill>
                  <a:srgbClr val="002060"/>
                </a:solidFill>
                <a:latin typeface="Arial" panose="020B0604020202020204" pitchFamily="34" charset="0"/>
                <a:cs typeface="Arial" panose="020B0604020202020204" pitchFamily="34" charset="0"/>
              </a:rPr>
              <a:t> принадлежит сердечно-сосудистым заболеваниям. </a:t>
            </a:r>
            <a:r>
              <a:rPr lang="en-US" sz="1200" dirty="0">
                <a:solidFill>
                  <a:srgbClr val="002060"/>
                </a:solidFill>
                <a:latin typeface="Arial" panose="020B0604020202020204" pitchFamily="34" charset="0"/>
                <a:cs typeface="Arial" panose="020B0604020202020204" pitchFamily="34" charset="0"/>
              </a:rPr>
              <a:t>COVID-19</a:t>
            </a:r>
            <a:r>
              <a:rPr lang="ru-RU" sz="1200" dirty="0">
                <a:solidFill>
                  <a:srgbClr val="002060"/>
                </a:solidFill>
                <a:latin typeface="Arial" panose="020B0604020202020204" pitchFamily="34" charset="0"/>
                <a:cs typeface="Arial" panose="020B0604020202020204" pitchFamily="34" charset="0"/>
              </a:rPr>
              <a:t> способен не только ухудшать течение сердечно-сосудистых заболеваний, но и вызывать затяжной миокардит.</a:t>
            </a:r>
            <a:r>
              <a:rPr lang="ru-RU" dirty="0"/>
              <a:t>  </a:t>
            </a:r>
          </a:p>
        </p:txBody>
      </p:sp>
      <p:sp>
        <p:nvSpPr>
          <p:cNvPr id="4" name="Номер слайда 3"/>
          <p:cNvSpPr>
            <a:spLocks noGrp="1"/>
          </p:cNvSpPr>
          <p:nvPr>
            <p:ph type="sldNum" sz="quarter" idx="5"/>
          </p:nvPr>
        </p:nvSpPr>
        <p:spPr/>
        <p:txBody>
          <a:bodyPr/>
          <a:lstStyle/>
          <a:p>
            <a:fld id="{3EBAF6D5-62D2-4A21-84CC-9BA0699A05B5}" type="slidenum">
              <a:rPr lang="ru-RU" smtClean="0"/>
              <a:t>5</a:t>
            </a:fld>
            <a:endParaRPr lang="ru-RU"/>
          </a:p>
        </p:txBody>
      </p:sp>
    </p:spTree>
    <p:extLst>
      <p:ext uri="{BB962C8B-B14F-4D97-AF65-F5344CB8AC3E}">
        <p14:creationId xmlns:p14="http://schemas.microsoft.com/office/powerpoint/2010/main" val="305335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Although COVID-19-associated myocarditis is a rare complication, the increase in its prevalence is associated with an increase in the incidence of COVID-19, and patients with COVID-19 have a 16 times greater risk of developing myocarditis.</a:t>
            </a:r>
            <a:endParaRPr lang="ru-RU" sz="1200" b="0" i="0" u="none" strike="noStrike" kern="1200" baseline="0" dirty="0">
              <a:solidFill>
                <a:schemeClr val="tx1"/>
              </a:solidFill>
              <a:latin typeface="+mn-lt"/>
              <a:ea typeface="+mn-ea"/>
              <a:cs typeface="+mn-cs"/>
            </a:endParaRPr>
          </a:p>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Хотя миокардит, связанный с </a:t>
            </a:r>
            <a:r>
              <a:rPr lang="en-US" sz="1200" b="0" i="0" u="none" strike="noStrike" kern="1200" baseline="0" dirty="0">
                <a:solidFill>
                  <a:schemeClr val="tx1"/>
                </a:solidFill>
                <a:latin typeface="+mn-lt"/>
                <a:ea typeface="+mn-ea"/>
                <a:cs typeface="+mn-cs"/>
              </a:rPr>
              <a:t>COVID-19</a:t>
            </a:r>
            <a:r>
              <a:rPr lang="ru-RU" sz="1200" b="0" i="0" u="none" strike="noStrike" kern="1200" baseline="0" dirty="0">
                <a:solidFill>
                  <a:schemeClr val="tx1"/>
                </a:solidFill>
                <a:latin typeface="+mn-lt"/>
                <a:ea typeface="+mn-ea"/>
                <a:cs typeface="+mn-cs"/>
              </a:rPr>
              <a:t>, является довольно редким осложнением, рост его распространенности связан с ростом заболеваемости</a:t>
            </a:r>
            <a:r>
              <a:rPr lang="en-US" sz="1200" b="0" i="0" u="none" strike="noStrike" kern="1200" baseline="0" dirty="0">
                <a:solidFill>
                  <a:schemeClr val="tx1"/>
                </a:solidFill>
                <a:latin typeface="+mn-lt"/>
                <a:ea typeface="+mn-ea"/>
                <a:cs typeface="+mn-cs"/>
              </a:rPr>
              <a:t> COVID-19</a:t>
            </a:r>
            <a:r>
              <a:rPr lang="ru-RU" sz="1200" b="0" i="0" u="none" strike="noStrike" kern="1200" baseline="0" dirty="0">
                <a:solidFill>
                  <a:schemeClr val="tx1"/>
                </a:solidFill>
                <a:latin typeface="+mn-lt"/>
                <a:ea typeface="+mn-ea"/>
                <a:cs typeface="+mn-cs"/>
              </a:rPr>
              <a:t>, а пациенты с </a:t>
            </a:r>
            <a:r>
              <a:rPr lang="en-US" sz="1200" b="0" i="0" u="none" strike="noStrike" kern="1200" baseline="0" dirty="0">
                <a:solidFill>
                  <a:schemeClr val="tx1"/>
                </a:solidFill>
                <a:latin typeface="+mn-lt"/>
                <a:ea typeface="+mn-ea"/>
                <a:cs typeface="+mn-cs"/>
              </a:rPr>
              <a:t>COVID-19</a:t>
            </a:r>
            <a:r>
              <a:rPr lang="ru-RU" sz="1200" b="0" i="0" u="none" strike="noStrike" kern="1200" baseline="0" dirty="0">
                <a:solidFill>
                  <a:schemeClr val="tx1"/>
                </a:solidFill>
                <a:latin typeface="+mn-lt"/>
                <a:ea typeface="+mn-ea"/>
                <a:cs typeface="+mn-cs"/>
              </a:rPr>
              <a:t> имеют в 16 раз больший риск развития миокардита.</a:t>
            </a:r>
          </a:p>
        </p:txBody>
      </p:sp>
      <p:sp>
        <p:nvSpPr>
          <p:cNvPr id="4" name="Номер слайда 3"/>
          <p:cNvSpPr>
            <a:spLocks noGrp="1"/>
          </p:cNvSpPr>
          <p:nvPr>
            <p:ph type="sldNum" sz="quarter" idx="5"/>
          </p:nvPr>
        </p:nvSpPr>
        <p:spPr/>
        <p:txBody>
          <a:bodyPr/>
          <a:lstStyle/>
          <a:p>
            <a:fld id="{3EBAF6D5-62D2-4A21-84CC-9BA0699A05B5}" type="slidenum">
              <a:rPr lang="ru-RU" smtClean="0"/>
              <a:t>6</a:t>
            </a:fld>
            <a:endParaRPr lang="ru-RU"/>
          </a:p>
        </p:txBody>
      </p:sp>
    </p:spTree>
    <p:extLst>
      <p:ext uri="{BB962C8B-B14F-4D97-AF65-F5344CB8AC3E}">
        <p14:creationId xmlns:p14="http://schemas.microsoft.com/office/powerpoint/2010/main" val="214564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Post-acute COVID-19 occurs when characteristic symptoms appear more than 4 weeks after the onset of COVID-19 and is not explained by the presence of other diseases</a:t>
            </a:r>
            <a:endParaRPr lang="ru-RU" dirty="0"/>
          </a:p>
          <a:p>
            <a:endParaRPr lang="ru-RU" dirty="0"/>
          </a:p>
          <a:p>
            <a:r>
              <a:rPr lang="ru-RU" dirty="0" err="1"/>
              <a:t>Постострый</a:t>
            </a:r>
            <a:r>
              <a:rPr lang="ru-RU" dirty="0"/>
              <a:t> </a:t>
            </a:r>
            <a:r>
              <a:rPr lang="en-US" dirty="0"/>
              <a:t>COVID</a:t>
            </a:r>
            <a:r>
              <a:rPr lang="ru-RU" dirty="0"/>
              <a:t>-19 имеет место при появлении характерных симптомов </a:t>
            </a:r>
            <a:r>
              <a:rPr lang="ru-RU" sz="1200" b="0" i="0" u="none" strike="noStrike" kern="1200" baseline="0" dirty="0">
                <a:solidFill>
                  <a:schemeClr val="tx1"/>
                </a:solidFill>
                <a:latin typeface="+mn-lt"/>
                <a:ea typeface="+mn-ea"/>
                <a:cs typeface="+mn-cs"/>
              </a:rPr>
              <a:t>более чем через 4 </a:t>
            </a:r>
            <a:r>
              <a:rPr lang="ru-RU" sz="1200" b="0" i="0" u="none" strike="noStrike" kern="1200" baseline="0" dirty="0" err="1">
                <a:solidFill>
                  <a:schemeClr val="tx1"/>
                </a:solidFill>
                <a:latin typeface="+mn-lt"/>
                <a:ea typeface="+mn-ea"/>
                <a:cs typeface="+mn-cs"/>
              </a:rPr>
              <a:t>нед</a:t>
            </a:r>
            <a:r>
              <a:rPr lang="ru-RU" sz="1200" b="0" i="0" u="none" strike="noStrike" kern="1200" baseline="0" dirty="0">
                <a:solidFill>
                  <a:schemeClr val="tx1"/>
                </a:solidFill>
                <a:latin typeface="+mn-lt"/>
                <a:ea typeface="+mn-ea"/>
                <a:cs typeface="+mn-cs"/>
              </a:rPr>
              <a:t> после дебюта COVID-19 и не объясняется наличием других заболеваний</a:t>
            </a:r>
          </a:p>
          <a:p>
            <a:endParaRPr lang="ru-RU" dirty="0"/>
          </a:p>
        </p:txBody>
      </p:sp>
      <p:sp>
        <p:nvSpPr>
          <p:cNvPr id="4" name="Номер слайда 3"/>
          <p:cNvSpPr>
            <a:spLocks noGrp="1"/>
          </p:cNvSpPr>
          <p:nvPr>
            <p:ph type="sldNum" sz="quarter" idx="5"/>
          </p:nvPr>
        </p:nvSpPr>
        <p:spPr/>
        <p:txBody>
          <a:bodyPr/>
          <a:lstStyle/>
          <a:p>
            <a:fld id="{3EBAF6D5-62D2-4A21-84CC-9BA0699A05B5}" type="slidenum">
              <a:rPr lang="ru-RU" smtClean="0"/>
              <a:t>7</a:t>
            </a:fld>
            <a:endParaRPr lang="ru-RU"/>
          </a:p>
        </p:txBody>
      </p:sp>
    </p:spTree>
    <p:extLst>
      <p:ext uri="{BB962C8B-B14F-4D97-AF65-F5344CB8AC3E}">
        <p14:creationId xmlns:p14="http://schemas.microsoft.com/office/powerpoint/2010/main" val="225660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Cardiac involvement in COVID-19 may be associated with various factors that can cause various pathological processes.</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Поражение сердца при COVID-19 может быть связано с различными факторами, которые могут вызвать различные  патологические процессы</a:t>
            </a:r>
          </a:p>
        </p:txBody>
      </p:sp>
      <p:sp>
        <p:nvSpPr>
          <p:cNvPr id="4" name="Номер слайда 3"/>
          <p:cNvSpPr>
            <a:spLocks noGrp="1"/>
          </p:cNvSpPr>
          <p:nvPr>
            <p:ph type="sldNum" sz="quarter" idx="5"/>
          </p:nvPr>
        </p:nvSpPr>
        <p:spPr/>
        <p:txBody>
          <a:bodyPr/>
          <a:lstStyle/>
          <a:p>
            <a:fld id="{3EBAF6D5-62D2-4A21-84CC-9BA0699A05B5}" type="slidenum">
              <a:rPr lang="ru-RU" smtClean="0"/>
              <a:t>8</a:t>
            </a:fld>
            <a:endParaRPr lang="ru-RU"/>
          </a:p>
        </p:txBody>
      </p:sp>
    </p:spTree>
    <p:extLst>
      <p:ext uri="{BB962C8B-B14F-4D97-AF65-F5344CB8AC3E}">
        <p14:creationId xmlns:p14="http://schemas.microsoft.com/office/powerpoint/2010/main" val="424343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In addition to myocarditis, there are such conditions as Myocardial Involvement (with abnormal myocardium manifest by electrocardiographic, echocardiographic, CMR and/or histopathologic ﬁndings, with or without symptoms and with or without  an  elevated </a:t>
            </a:r>
            <a:r>
              <a:rPr lang="en-US" dirty="0" err="1"/>
              <a:t>cTn</a:t>
            </a:r>
            <a:r>
              <a:rPr lang="en-US" dirty="0"/>
              <a:t>) and Myocardial injury (condition    deﬁned    with a </a:t>
            </a:r>
            <a:r>
              <a:rPr lang="en-US" dirty="0" err="1"/>
              <a:t>cTn</a:t>
            </a:r>
            <a:r>
              <a:rPr lang="en-US" dirty="0"/>
              <a:t> level above the 99th percentile upper reference limit)</a:t>
            </a:r>
            <a:endParaRPr lang="ru-RU" dirty="0"/>
          </a:p>
          <a:p>
            <a:endParaRPr lang="ru-RU" dirty="0"/>
          </a:p>
          <a:p>
            <a:r>
              <a:rPr lang="ru-RU" dirty="0"/>
              <a:t>Кроме миокардита выделяют такие состояния как </a:t>
            </a:r>
            <a:r>
              <a:rPr lang="en-US" i="1" dirty="0"/>
              <a:t>Myocardial Involvement</a:t>
            </a:r>
            <a:r>
              <a:rPr lang="ru-RU" i="1" dirty="0"/>
              <a:t> (состояние, определяемое аномальным миокардом, проявляющееся </a:t>
            </a:r>
            <a:r>
              <a:rPr lang="ru-RU" i="1" dirty="0" err="1"/>
              <a:t>электрокардиографически</a:t>
            </a:r>
            <a:r>
              <a:rPr lang="ru-RU" i="1" dirty="0"/>
              <a:t>, </a:t>
            </a:r>
            <a:r>
              <a:rPr lang="ru-RU" i="1" dirty="0" err="1"/>
              <a:t>эхокардиографически</a:t>
            </a:r>
            <a:r>
              <a:rPr lang="ru-RU" i="1" dirty="0"/>
              <a:t>, МРТ и/или гистологически, с симптомами или без них и с повышенным </a:t>
            </a:r>
            <a:r>
              <a:rPr lang="ru-RU" i="1" dirty="0" err="1"/>
              <a:t>cTn</a:t>
            </a:r>
            <a:r>
              <a:rPr lang="ru-RU" i="1" dirty="0"/>
              <a:t> или без него) и </a:t>
            </a:r>
            <a:r>
              <a:rPr lang="en-US" i="1" dirty="0"/>
              <a:t>Myocardial    injury</a:t>
            </a:r>
            <a:r>
              <a:rPr lang="ru-RU" i="1" dirty="0"/>
              <a:t> (состояние, определяемое уровнем </a:t>
            </a:r>
            <a:r>
              <a:rPr lang="ru-RU" i="1" dirty="0" err="1"/>
              <a:t>cTn</a:t>
            </a:r>
            <a:r>
              <a:rPr lang="ru-RU" i="1" dirty="0"/>
              <a:t> выше верхнего референтного предела 99-го </a:t>
            </a:r>
            <a:r>
              <a:rPr lang="ru-RU" i="1" dirty="0" err="1"/>
              <a:t>процентиля</a:t>
            </a:r>
            <a:r>
              <a:rPr lang="ru-RU" i="1" dirty="0"/>
              <a:t>)</a:t>
            </a:r>
            <a:endParaRPr lang="ru-RU" dirty="0"/>
          </a:p>
        </p:txBody>
      </p:sp>
      <p:sp>
        <p:nvSpPr>
          <p:cNvPr id="4" name="Номер слайда 3"/>
          <p:cNvSpPr>
            <a:spLocks noGrp="1"/>
          </p:cNvSpPr>
          <p:nvPr>
            <p:ph type="sldNum" sz="quarter" idx="5"/>
          </p:nvPr>
        </p:nvSpPr>
        <p:spPr/>
        <p:txBody>
          <a:bodyPr/>
          <a:lstStyle/>
          <a:p>
            <a:fld id="{3EBAF6D5-62D2-4A21-84CC-9BA0699A05B5}" type="slidenum">
              <a:rPr lang="ru-RU" smtClean="0"/>
              <a:t>9</a:t>
            </a:fld>
            <a:endParaRPr lang="ru-RU"/>
          </a:p>
        </p:txBody>
      </p:sp>
    </p:spTree>
    <p:extLst>
      <p:ext uri="{BB962C8B-B14F-4D97-AF65-F5344CB8AC3E}">
        <p14:creationId xmlns:p14="http://schemas.microsoft.com/office/powerpoint/2010/main" val="2193831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8DE9DE-08B5-41F4-86C7-E7B4F5B0A29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E3C13B5-93B6-4E43-84C2-1FFAAA9E23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CCA4D57-48C1-489E-BC8C-AA23A9C1F63B}"/>
              </a:ext>
            </a:extLst>
          </p:cNvPr>
          <p:cNvSpPr>
            <a:spLocks noGrp="1"/>
          </p:cNvSpPr>
          <p:nvPr>
            <p:ph type="dt" sz="half" idx="10"/>
          </p:nvPr>
        </p:nvSpPr>
        <p:spPr/>
        <p:txBody>
          <a:bodyPr/>
          <a:lstStyle/>
          <a:p>
            <a:fld id="{522517EE-72CC-4EAD-A662-D9783268174D}" type="datetimeFigureOut">
              <a:rPr lang="ru-RU" smtClean="0"/>
              <a:t>11.12.2022</a:t>
            </a:fld>
            <a:endParaRPr lang="ru-RU"/>
          </a:p>
        </p:txBody>
      </p:sp>
      <p:sp>
        <p:nvSpPr>
          <p:cNvPr id="5" name="Нижний колонтитул 4">
            <a:extLst>
              <a:ext uri="{FF2B5EF4-FFF2-40B4-BE49-F238E27FC236}">
                <a16:creationId xmlns:a16="http://schemas.microsoft.com/office/drawing/2014/main" id="{51EFD571-8720-4B02-8735-1606637A2E9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AC954B8-93BD-419D-92E5-E15E21168EC2}"/>
              </a:ext>
            </a:extLst>
          </p:cNvPr>
          <p:cNvSpPr>
            <a:spLocks noGrp="1"/>
          </p:cNvSpPr>
          <p:nvPr>
            <p:ph type="sldNum" sz="quarter" idx="12"/>
          </p:nvPr>
        </p:nvSpPr>
        <p:spPr/>
        <p:txBody>
          <a:bodyPr/>
          <a:lstStyle/>
          <a:p>
            <a:fld id="{12623587-3CFC-4D95-A0F9-9A5D9C17423D}" type="slidenum">
              <a:rPr lang="ru-RU" smtClean="0"/>
              <a:t>‹#›</a:t>
            </a:fld>
            <a:endParaRPr lang="ru-RU"/>
          </a:p>
        </p:txBody>
      </p:sp>
    </p:spTree>
    <p:extLst>
      <p:ext uri="{BB962C8B-B14F-4D97-AF65-F5344CB8AC3E}">
        <p14:creationId xmlns:p14="http://schemas.microsoft.com/office/powerpoint/2010/main" val="399427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15F968-4C5D-4564-887F-3199F9E1DDF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9C70D2B-8ACF-483C-B62E-6EA56C85757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8BF4EB6-DEDF-41CA-B71E-0E6C0C73AE6C}"/>
              </a:ext>
            </a:extLst>
          </p:cNvPr>
          <p:cNvSpPr>
            <a:spLocks noGrp="1"/>
          </p:cNvSpPr>
          <p:nvPr>
            <p:ph type="dt" sz="half" idx="10"/>
          </p:nvPr>
        </p:nvSpPr>
        <p:spPr/>
        <p:txBody>
          <a:bodyPr/>
          <a:lstStyle/>
          <a:p>
            <a:fld id="{522517EE-72CC-4EAD-A662-D9783268174D}" type="datetimeFigureOut">
              <a:rPr lang="ru-RU" smtClean="0"/>
              <a:t>11.12.2022</a:t>
            </a:fld>
            <a:endParaRPr lang="ru-RU"/>
          </a:p>
        </p:txBody>
      </p:sp>
      <p:sp>
        <p:nvSpPr>
          <p:cNvPr id="5" name="Нижний колонтитул 4">
            <a:extLst>
              <a:ext uri="{FF2B5EF4-FFF2-40B4-BE49-F238E27FC236}">
                <a16:creationId xmlns:a16="http://schemas.microsoft.com/office/drawing/2014/main" id="{5E33D885-BFD9-413A-ABD9-BC4C64E16A9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EE47A8-2A20-4BBC-A58D-95CDB6A5D3BF}"/>
              </a:ext>
            </a:extLst>
          </p:cNvPr>
          <p:cNvSpPr>
            <a:spLocks noGrp="1"/>
          </p:cNvSpPr>
          <p:nvPr>
            <p:ph type="sldNum" sz="quarter" idx="12"/>
          </p:nvPr>
        </p:nvSpPr>
        <p:spPr/>
        <p:txBody>
          <a:bodyPr/>
          <a:lstStyle/>
          <a:p>
            <a:fld id="{12623587-3CFC-4D95-A0F9-9A5D9C17423D}" type="slidenum">
              <a:rPr lang="ru-RU" smtClean="0"/>
              <a:t>‹#›</a:t>
            </a:fld>
            <a:endParaRPr lang="ru-RU"/>
          </a:p>
        </p:txBody>
      </p:sp>
    </p:spTree>
    <p:extLst>
      <p:ext uri="{BB962C8B-B14F-4D97-AF65-F5344CB8AC3E}">
        <p14:creationId xmlns:p14="http://schemas.microsoft.com/office/powerpoint/2010/main" val="64961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4060A6C-0993-44B7-B6E3-C3563B509B3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A7E790A-8F1A-48B9-BCC0-0D9FAF2AC17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A18CB8F-50D0-4D76-9939-1828B2D8B009}"/>
              </a:ext>
            </a:extLst>
          </p:cNvPr>
          <p:cNvSpPr>
            <a:spLocks noGrp="1"/>
          </p:cNvSpPr>
          <p:nvPr>
            <p:ph type="dt" sz="half" idx="10"/>
          </p:nvPr>
        </p:nvSpPr>
        <p:spPr/>
        <p:txBody>
          <a:bodyPr/>
          <a:lstStyle/>
          <a:p>
            <a:fld id="{522517EE-72CC-4EAD-A662-D9783268174D}" type="datetimeFigureOut">
              <a:rPr lang="ru-RU" smtClean="0"/>
              <a:t>11.12.2022</a:t>
            </a:fld>
            <a:endParaRPr lang="ru-RU"/>
          </a:p>
        </p:txBody>
      </p:sp>
      <p:sp>
        <p:nvSpPr>
          <p:cNvPr id="5" name="Нижний колонтитул 4">
            <a:extLst>
              <a:ext uri="{FF2B5EF4-FFF2-40B4-BE49-F238E27FC236}">
                <a16:creationId xmlns:a16="http://schemas.microsoft.com/office/drawing/2014/main" id="{4B2C762F-603F-4EFD-80E9-886D10293C4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6E3E808-664C-40E2-816B-38C2122464DA}"/>
              </a:ext>
            </a:extLst>
          </p:cNvPr>
          <p:cNvSpPr>
            <a:spLocks noGrp="1"/>
          </p:cNvSpPr>
          <p:nvPr>
            <p:ph type="sldNum" sz="quarter" idx="12"/>
          </p:nvPr>
        </p:nvSpPr>
        <p:spPr/>
        <p:txBody>
          <a:bodyPr/>
          <a:lstStyle/>
          <a:p>
            <a:fld id="{12623587-3CFC-4D95-A0F9-9A5D9C17423D}" type="slidenum">
              <a:rPr lang="ru-RU" smtClean="0"/>
              <a:t>‹#›</a:t>
            </a:fld>
            <a:endParaRPr lang="ru-RU"/>
          </a:p>
        </p:txBody>
      </p:sp>
    </p:spTree>
    <p:extLst>
      <p:ext uri="{BB962C8B-B14F-4D97-AF65-F5344CB8AC3E}">
        <p14:creationId xmlns:p14="http://schemas.microsoft.com/office/powerpoint/2010/main" val="755405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233970-EFFF-47AA-9F37-7DAE0DBDA71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6C91417-2A37-4340-B4D1-0FD286B32AB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C6E95F7-146E-466E-9E8D-9ACBEC1A0DED}"/>
              </a:ext>
            </a:extLst>
          </p:cNvPr>
          <p:cNvSpPr>
            <a:spLocks noGrp="1"/>
          </p:cNvSpPr>
          <p:nvPr>
            <p:ph type="dt" sz="half" idx="10"/>
          </p:nvPr>
        </p:nvSpPr>
        <p:spPr/>
        <p:txBody>
          <a:bodyPr/>
          <a:lstStyle/>
          <a:p>
            <a:fld id="{522517EE-72CC-4EAD-A662-D9783268174D}" type="datetimeFigureOut">
              <a:rPr lang="ru-RU" smtClean="0"/>
              <a:t>11.12.2022</a:t>
            </a:fld>
            <a:endParaRPr lang="ru-RU"/>
          </a:p>
        </p:txBody>
      </p:sp>
      <p:sp>
        <p:nvSpPr>
          <p:cNvPr id="5" name="Нижний колонтитул 4">
            <a:extLst>
              <a:ext uri="{FF2B5EF4-FFF2-40B4-BE49-F238E27FC236}">
                <a16:creationId xmlns:a16="http://schemas.microsoft.com/office/drawing/2014/main" id="{56F8276D-F714-4759-8B99-08A2FDA788F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951774-3E1E-4724-8025-FD558942E202}"/>
              </a:ext>
            </a:extLst>
          </p:cNvPr>
          <p:cNvSpPr>
            <a:spLocks noGrp="1"/>
          </p:cNvSpPr>
          <p:nvPr>
            <p:ph type="sldNum" sz="quarter" idx="12"/>
          </p:nvPr>
        </p:nvSpPr>
        <p:spPr/>
        <p:txBody>
          <a:bodyPr/>
          <a:lstStyle/>
          <a:p>
            <a:fld id="{12623587-3CFC-4D95-A0F9-9A5D9C17423D}" type="slidenum">
              <a:rPr lang="ru-RU" smtClean="0"/>
              <a:t>‹#›</a:t>
            </a:fld>
            <a:endParaRPr lang="ru-RU"/>
          </a:p>
        </p:txBody>
      </p:sp>
    </p:spTree>
    <p:extLst>
      <p:ext uri="{BB962C8B-B14F-4D97-AF65-F5344CB8AC3E}">
        <p14:creationId xmlns:p14="http://schemas.microsoft.com/office/powerpoint/2010/main" val="173592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5D6066-8989-44C0-A3F3-94CEFA6D71D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61F400E-0E90-4127-B468-B343BEB3CB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B8F8A27-20FB-4929-8A79-E6F0B184C985}"/>
              </a:ext>
            </a:extLst>
          </p:cNvPr>
          <p:cNvSpPr>
            <a:spLocks noGrp="1"/>
          </p:cNvSpPr>
          <p:nvPr>
            <p:ph type="dt" sz="half" idx="10"/>
          </p:nvPr>
        </p:nvSpPr>
        <p:spPr/>
        <p:txBody>
          <a:bodyPr/>
          <a:lstStyle/>
          <a:p>
            <a:fld id="{522517EE-72CC-4EAD-A662-D9783268174D}" type="datetimeFigureOut">
              <a:rPr lang="ru-RU" smtClean="0"/>
              <a:t>11.12.2022</a:t>
            </a:fld>
            <a:endParaRPr lang="ru-RU"/>
          </a:p>
        </p:txBody>
      </p:sp>
      <p:sp>
        <p:nvSpPr>
          <p:cNvPr id="5" name="Нижний колонтитул 4">
            <a:extLst>
              <a:ext uri="{FF2B5EF4-FFF2-40B4-BE49-F238E27FC236}">
                <a16:creationId xmlns:a16="http://schemas.microsoft.com/office/drawing/2014/main" id="{C669C902-EC52-42F1-88EB-7887E809E86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82726E3-B95C-49BC-B5A2-751C57984019}"/>
              </a:ext>
            </a:extLst>
          </p:cNvPr>
          <p:cNvSpPr>
            <a:spLocks noGrp="1"/>
          </p:cNvSpPr>
          <p:nvPr>
            <p:ph type="sldNum" sz="quarter" idx="12"/>
          </p:nvPr>
        </p:nvSpPr>
        <p:spPr/>
        <p:txBody>
          <a:bodyPr/>
          <a:lstStyle/>
          <a:p>
            <a:fld id="{12623587-3CFC-4D95-A0F9-9A5D9C17423D}" type="slidenum">
              <a:rPr lang="ru-RU" smtClean="0"/>
              <a:t>‹#›</a:t>
            </a:fld>
            <a:endParaRPr lang="ru-RU"/>
          </a:p>
        </p:txBody>
      </p:sp>
    </p:spTree>
    <p:extLst>
      <p:ext uri="{BB962C8B-B14F-4D97-AF65-F5344CB8AC3E}">
        <p14:creationId xmlns:p14="http://schemas.microsoft.com/office/powerpoint/2010/main" val="39267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E21F79-4E27-4620-8489-52D63EF0881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E4735F6-5FC3-432E-A1F9-61C66B59E4F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73707D6-B711-4DF9-AB0E-8E86693659D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C4F9B03-5EBE-4AF9-A24A-AE243E8C81A5}"/>
              </a:ext>
            </a:extLst>
          </p:cNvPr>
          <p:cNvSpPr>
            <a:spLocks noGrp="1"/>
          </p:cNvSpPr>
          <p:nvPr>
            <p:ph type="dt" sz="half" idx="10"/>
          </p:nvPr>
        </p:nvSpPr>
        <p:spPr/>
        <p:txBody>
          <a:bodyPr/>
          <a:lstStyle/>
          <a:p>
            <a:fld id="{522517EE-72CC-4EAD-A662-D9783268174D}" type="datetimeFigureOut">
              <a:rPr lang="ru-RU" smtClean="0"/>
              <a:t>11.12.2022</a:t>
            </a:fld>
            <a:endParaRPr lang="ru-RU"/>
          </a:p>
        </p:txBody>
      </p:sp>
      <p:sp>
        <p:nvSpPr>
          <p:cNvPr id="6" name="Нижний колонтитул 5">
            <a:extLst>
              <a:ext uri="{FF2B5EF4-FFF2-40B4-BE49-F238E27FC236}">
                <a16:creationId xmlns:a16="http://schemas.microsoft.com/office/drawing/2014/main" id="{EDA9517E-B902-42E4-A0C7-7CBF8FB2327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2287FFA-DF5E-4DAE-9352-7676E4271746}"/>
              </a:ext>
            </a:extLst>
          </p:cNvPr>
          <p:cNvSpPr>
            <a:spLocks noGrp="1"/>
          </p:cNvSpPr>
          <p:nvPr>
            <p:ph type="sldNum" sz="quarter" idx="12"/>
          </p:nvPr>
        </p:nvSpPr>
        <p:spPr/>
        <p:txBody>
          <a:bodyPr/>
          <a:lstStyle/>
          <a:p>
            <a:fld id="{12623587-3CFC-4D95-A0F9-9A5D9C17423D}" type="slidenum">
              <a:rPr lang="ru-RU" smtClean="0"/>
              <a:t>‹#›</a:t>
            </a:fld>
            <a:endParaRPr lang="ru-RU"/>
          </a:p>
        </p:txBody>
      </p:sp>
    </p:spTree>
    <p:extLst>
      <p:ext uri="{BB962C8B-B14F-4D97-AF65-F5344CB8AC3E}">
        <p14:creationId xmlns:p14="http://schemas.microsoft.com/office/powerpoint/2010/main" val="25648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2FFBE0-CE57-4BD1-98DB-BBCD8780406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7195C32-5B22-4836-8F64-147616F171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9CB598D-4F2E-4493-AFDC-F4CAE2799E1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6C7BF1A-67A8-4A5C-A5D1-15055BE96B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3B748D2-60DE-4F59-9492-8CF5D01BD01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128A93D-4E28-4871-B22A-8E34FE5A37E6}"/>
              </a:ext>
            </a:extLst>
          </p:cNvPr>
          <p:cNvSpPr>
            <a:spLocks noGrp="1"/>
          </p:cNvSpPr>
          <p:nvPr>
            <p:ph type="dt" sz="half" idx="10"/>
          </p:nvPr>
        </p:nvSpPr>
        <p:spPr/>
        <p:txBody>
          <a:bodyPr/>
          <a:lstStyle/>
          <a:p>
            <a:fld id="{522517EE-72CC-4EAD-A662-D9783268174D}" type="datetimeFigureOut">
              <a:rPr lang="ru-RU" smtClean="0"/>
              <a:t>11.12.2022</a:t>
            </a:fld>
            <a:endParaRPr lang="ru-RU"/>
          </a:p>
        </p:txBody>
      </p:sp>
      <p:sp>
        <p:nvSpPr>
          <p:cNvPr id="8" name="Нижний колонтитул 7">
            <a:extLst>
              <a:ext uri="{FF2B5EF4-FFF2-40B4-BE49-F238E27FC236}">
                <a16:creationId xmlns:a16="http://schemas.microsoft.com/office/drawing/2014/main" id="{37442876-4C14-4E3A-90F8-0D95A919AF9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4407A2F-1086-4C0C-A004-A3A647286A77}"/>
              </a:ext>
            </a:extLst>
          </p:cNvPr>
          <p:cNvSpPr>
            <a:spLocks noGrp="1"/>
          </p:cNvSpPr>
          <p:nvPr>
            <p:ph type="sldNum" sz="quarter" idx="12"/>
          </p:nvPr>
        </p:nvSpPr>
        <p:spPr/>
        <p:txBody>
          <a:bodyPr/>
          <a:lstStyle/>
          <a:p>
            <a:fld id="{12623587-3CFC-4D95-A0F9-9A5D9C17423D}" type="slidenum">
              <a:rPr lang="ru-RU" smtClean="0"/>
              <a:t>‹#›</a:t>
            </a:fld>
            <a:endParaRPr lang="ru-RU"/>
          </a:p>
        </p:txBody>
      </p:sp>
    </p:spTree>
    <p:extLst>
      <p:ext uri="{BB962C8B-B14F-4D97-AF65-F5344CB8AC3E}">
        <p14:creationId xmlns:p14="http://schemas.microsoft.com/office/powerpoint/2010/main" val="81023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FFFF2-87EF-4C78-A69E-B34DD8488FC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7341C63-B855-4EBA-8F8E-54C58E05FC4C}"/>
              </a:ext>
            </a:extLst>
          </p:cNvPr>
          <p:cNvSpPr>
            <a:spLocks noGrp="1"/>
          </p:cNvSpPr>
          <p:nvPr>
            <p:ph type="dt" sz="half" idx="10"/>
          </p:nvPr>
        </p:nvSpPr>
        <p:spPr/>
        <p:txBody>
          <a:bodyPr/>
          <a:lstStyle/>
          <a:p>
            <a:fld id="{522517EE-72CC-4EAD-A662-D9783268174D}" type="datetimeFigureOut">
              <a:rPr lang="ru-RU" smtClean="0"/>
              <a:t>11.12.2022</a:t>
            </a:fld>
            <a:endParaRPr lang="ru-RU"/>
          </a:p>
        </p:txBody>
      </p:sp>
      <p:sp>
        <p:nvSpPr>
          <p:cNvPr id="4" name="Нижний колонтитул 3">
            <a:extLst>
              <a:ext uri="{FF2B5EF4-FFF2-40B4-BE49-F238E27FC236}">
                <a16:creationId xmlns:a16="http://schemas.microsoft.com/office/drawing/2014/main" id="{17DA513E-A476-4796-B459-72B45AFACE7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EF7AA0F-B165-4240-93B9-1E5199D711E8}"/>
              </a:ext>
            </a:extLst>
          </p:cNvPr>
          <p:cNvSpPr>
            <a:spLocks noGrp="1"/>
          </p:cNvSpPr>
          <p:nvPr>
            <p:ph type="sldNum" sz="quarter" idx="12"/>
          </p:nvPr>
        </p:nvSpPr>
        <p:spPr/>
        <p:txBody>
          <a:bodyPr/>
          <a:lstStyle/>
          <a:p>
            <a:fld id="{12623587-3CFC-4D95-A0F9-9A5D9C17423D}" type="slidenum">
              <a:rPr lang="ru-RU" smtClean="0"/>
              <a:t>‹#›</a:t>
            </a:fld>
            <a:endParaRPr lang="ru-RU"/>
          </a:p>
        </p:txBody>
      </p:sp>
    </p:spTree>
    <p:extLst>
      <p:ext uri="{BB962C8B-B14F-4D97-AF65-F5344CB8AC3E}">
        <p14:creationId xmlns:p14="http://schemas.microsoft.com/office/powerpoint/2010/main" val="99542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C558E46-AAF5-48DF-BE69-3D4039278696}"/>
              </a:ext>
            </a:extLst>
          </p:cNvPr>
          <p:cNvSpPr>
            <a:spLocks noGrp="1"/>
          </p:cNvSpPr>
          <p:nvPr>
            <p:ph type="dt" sz="half" idx="10"/>
          </p:nvPr>
        </p:nvSpPr>
        <p:spPr/>
        <p:txBody>
          <a:bodyPr/>
          <a:lstStyle/>
          <a:p>
            <a:fld id="{522517EE-72CC-4EAD-A662-D9783268174D}" type="datetimeFigureOut">
              <a:rPr lang="ru-RU" smtClean="0"/>
              <a:t>11.12.2022</a:t>
            </a:fld>
            <a:endParaRPr lang="ru-RU"/>
          </a:p>
        </p:txBody>
      </p:sp>
      <p:sp>
        <p:nvSpPr>
          <p:cNvPr id="3" name="Нижний колонтитул 2">
            <a:extLst>
              <a:ext uri="{FF2B5EF4-FFF2-40B4-BE49-F238E27FC236}">
                <a16:creationId xmlns:a16="http://schemas.microsoft.com/office/drawing/2014/main" id="{62770A1B-740A-4560-8E9A-C9EB0FB196F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8CCDDF7-2F90-4833-BDFF-9FEB0781D28F}"/>
              </a:ext>
            </a:extLst>
          </p:cNvPr>
          <p:cNvSpPr>
            <a:spLocks noGrp="1"/>
          </p:cNvSpPr>
          <p:nvPr>
            <p:ph type="sldNum" sz="quarter" idx="12"/>
          </p:nvPr>
        </p:nvSpPr>
        <p:spPr/>
        <p:txBody>
          <a:bodyPr/>
          <a:lstStyle/>
          <a:p>
            <a:fld id="{12623587-3CFC-4D95-A0F9-9A5D9C17423D}" type="slidenum">
              <a:rPr lang="ru-RU" smtClean="0"/>
              <a:t>‹#›</a:t>
            </a:fld>
            <a:endParaRPr lang="ru-RU"/>
          </a:p>
        </p:txBody>
      </p:sp>
    </p:spTree>
    <p:extLst>
      <p:ext uri="{BB962C8B-B14F-4D97-AF65-F5344CB8AC3E}">
        <p14:creationId xmlns:p14="http://schemas.microsoft.com/office/powerpoint/2010/main" val="3094512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50DEB9-2274-49DD-A3D0-6B1C35CBC25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B40B899-B824-4136-AB2F-0FE8BD92B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4611D66-F89A-4615-91AD-E6798F800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88E9EBE-B1C6-4A9C-8867-7256FC63AB13}"/>
              </a:ext>
            </a:extLst>
          </p:cNvPr>
          <p:cNvSpPr>
            <a:spLocks noGrp="1"/>
          </p:cNvSpPr>
          <p:nvPr>
            <p:ph type="dt" sz="half" idx="10"/>
          </p:nvPr>
        </p:nvSpPr>
        <p:spPr/>
        <p:txBody>
          <a:bodyPr/>
          <a:lstStyle/>
          <a:p>
            <a:fld id="{522517EE-72CC-4EAD-A662-D9783268174D}" type="datetimeFigureOut">
              <a:rPr lang="ru-RU" smtClean="0"/>
              <a:t>11.12.2022</a:t>
            </a:fld>
            <a:endParaRPr lang="ru-RU"/>
          </a:p>
        </p:txBody>
      </p:sp>
      <p:sp>
        <p:nvSpPr>
          <p:cNvPr id="6" name="Нижний колонтитул 5">
            <a:extLst>
              <a:ext uri="{FF2B5EF4-FFF2-40B4-BE49-F238E27FC236}">
                <a16:creationId xmlns:a16="http://schemas.microsoft.com/office/drawing/2014/main" id="{2D4ADBA1-54ED-42A9-BA4F-C2ABC2B891F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5C9E3E9-EC7B-4D98-86E6-10C0C76F2CC2}"/>
              </a:ext>
            </a:extLst>
          </p:cNvPr>
          <p:cNvSpPr>
            <a:spLocks noGrp="1"/>
          </p:cNvSpPr>
          <p:nvPr>
            <p:ph type="sldNum" sz="quarter" idx="12"/>
          </p:nvPr>
        </p:nvSpPr>
        <p:spPr/>
        <p:txBody>
          <a:bodyPr/>
          <a:lstStyle/>
          <a:p>
            <a:fld id="{12623587-3CFC-4D95-A0F9-9A5D9C17423D}" type="slidenum">
              <a:rPr lang="ru-RU" smtClean="0"/>
              <a:t>‹#›</a:t>
            </a:fld>
            <a:endParaRPr lang="ru-RU"/>
          </a:p>
        </p:txBody>
      </p:sp>
    </p:spTree>
    <p:extLst>
      <p:ext uri="{BB962C8B-B14F-4D97-AF65-F5344CB8AC3E}">
        <p14:creationId xmlns:p14="http://schemas.microsoft.com/office/powerpoint/2010/main" val="412340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B6E3D9-B66F-4088-9097-DB50D019C5C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39E9C75-A558-4BC7-85D9-BA0FDAA678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5D6F02A-5C94-420A-BD98-88191E0C19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D407AA9-CA99-4AF3-AECA-ED6FA8C6A5CB}"/>
              </a:ext>
            </a:extLst>
          </p:cNvPr>
          <p:cNvSpPr>
            <a:spLocks noGrp="1"/>
          </p:cNvSpPr>
          <p:nvPr>
            <p:ph type="dt" sz="half" idx="10"/>
          </p:nvPr>
        </p:nvSpPr>
        <p:spPr/>
        <p:txBody>
          <a:bodyPr/>
          <a:lstStyle/>
          <a:p>
            <a:fld id="{522517EE-72CC-4EAD-A662-D9783268174D}" type="datetimeFigureOut">
              <a:rPr lang="ru-RU" smtClean="0"/>
              <a:t>11.12.2022</a:t>
            </a:fld>
            <a:endParaRPr lang="ru-RU"/>
          </a:p>
        </p:txBody>
      </p:sp>
      <p:sp>
        <p:nvSpPr>
          <p:cNvPr id="6" name="Нижний колонтитул 5">
            <a:extLst>
              <a:ext uri="{FF2B5EF4-FFF2-40B4-BE49-F238E27FC236}">
                <a16:creationId xmlns:a16="http://schemas.microsoft.com/office/drawing/2014/main" id="{E4F3FF1A-6176-4EF0-B162-B4C56F8FF8A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1BBA341-4A1F-4F50-BCE9-5A006E0827FE}"/>
              </a:ext>
            </a:extLst>
          </p:cNvPr>
          <p:cNvSpPr>
            <a:spLocks noGrp="1"/>
          </p:cNvSpPr>
          <p:nvPr>
            <p:ph type="sldNum" sz="quarter" idx="12"/>
          </p:nvPr>
        </p:nvSpPr>
        <p:spPr/>
        <p:txBody>
          <a:bodyPr/>
          <a:lstStyle/>
          <a:p>
            <a:fld id="{12623587-3CFC-4D95-A0F9-9A5D9C17423D}" type="slidenum">
              <a:rPr lang="ru-RU" smtClean="0"/>
              <a:t>‹#›</a:t>
            </a:fld>
            <a:endParaRPr lang="ru-RU"/>
          </a:p>
        </p:txBody>
      </p:sp>
    </p:spTree>
    <p:extLst>
      <p:ext uri="{BB962C8B-B14F-4D97-AF65-F5344CB8AC3E}">
        <p14:creationId xmlns:p14="http://schemas.microsoft.com/office/powerpoint/2010/main" val="31158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D0BED7-2369-4650-A08A-65E7994C2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27E07E7-278E-488E-BDCB-4BB05D6F97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EF999CE-6A0E-4049-91BD-5CE1A56793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517EE-72CC-4EAD-A662-D9783268174D}" type="datetimeFigureOut">
              <a:rPr lang="ru-RU" smtClean="0"/>
              <a:t>11.12.2022</a:t>
            </a:fld>
            <a:endParaRPr lang="ru-RU"/>
          </a:p>
        </p:txBody>
      </p:sp>
      <p:sp>
        <p:nvSpPr>
          <p:cNvPr id="5" name="Нижний колонтитул 4">
            <a:extLst>
              <a:ext uri="{FF2B5EF4-FFF2-40B4-BE49-F238E27FC236}">
                <a16:creationId xmlns:a16="http://schemas.microsoft.com/office/drawing/2014/main" id="{1EEB9B24-D373-4F09-B18E-0F9CB44FC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77686D2-09CC-4DF3-AB9D-5A861F3EF6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623587-3CFC-4D95-A0F9-9A5D9C17423D}" type="slidenum">
              <a:rPr lang="ru-RU" smtClean="0"/>
              <a:t>‹#›</a:t>
            </a:fld>
            <a:endParaRPr lang="ru-RU"/>
          </a:p>
        </p:txBody>
      </p:sp>
    </p:spTree>
    <p:extLst>
      <p:ext uri="{BB962C8B-B14F-4D97-AF65-F5344CB8AC3E}">
        <p14:creationId xmlns:p14="http://schemas.microsoft.com/office/powerpoint/2010/main" val="3649052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6.jpg"/><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doi.org/10.1016/j.jacc.2022.02.003"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dx.doi.org/10.15585/mmwr.mm7035e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doi.org/10.1093/eurheartj/ehac03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6BE9C7-6DCB-4427-8F4A-20B847B79100}"/>
              </a:ext>
            </a:extLst>
          </p:cNvPr>
          <p:cNvSpPr>
            <a:spLocks noGrp="1"/>
          </p:cNvSpPr>
          <p:nvPr>
            <p:ph type="ctrTitle"/>
          </p:nvPr>
        </p:nvSpPr>
        <p:spPr/>
        <p:txBody>
          <a:bodyPr>
            <a:normAutofit fontScale="90000"/>
          </a:bodyPr>
          <a:lstStyle/>
          <a:p>
            <a:r>
              <a:rPr lang="en-US" b="1" i="1" dirty="0">
                <a:solidFill>
                  <a:srgbClr val="002060"/>
                </a:solidFill>
              </a:rPr>
              <a:t>Updated treatment principles of post-acute</a:t>
            </a:r>
            <a:r>
              <a:rPr lang="ru-RU" b="1" i="1" dirty="0">
                <a:solidFill>
                  <a:srgbClr val="002060"/>
                </a:solidFill>
              </a:rPr>
              <a:t> </a:t>
            </a:r>
            <a:r>
              <a:rPr lang="en-US" b="1" i="1" dirty="0">
                <a:solidFill>
                  <a:srgbClr val="002060"/>
                </a:solidFill>
              </a:rPr>
              <a:t>Covid-19 myocarditis</a:t>
            </a:r>
            <a:endParaRPr lang="ru-RU" b="1" dirty="0">
              <a:solidFill>
                <a:srgbClr val="002060"/>
              </a:solidFill>
            </a:endParaRPr>
          </a:p>
        </p:txBody>
      </p:sp>
      <p:sp>
        <p:nvSpPr>
          <p:cNvPr id="3" name="Подзаголовок 2">
            <a:extLst>
              <a:ext uri="{FF2B5EF4-FFF2-40B4-BE49-F238E27FC236}">
                <a16:creationId xmlns:a16="http://schemas.microsoft.com/office/drawing/2014/main" id="{0745CA36-B642-46C0-8873-3F3D6E304771}"/>
              </a:ext>
            </a:extLst>
          </p:cNvPr>
          <p:cNvSpPr>
            <a:spLocks noGrp="1"/>
          </p:cNvSpPr>
          <p:nvPr>
            <p:ph type="subTitle" idx="1"/>
          </p:nvPr>
        </p:nvSpPr>
        <p:spPr>
          <a:xfrm>
            <a:off x="1524000" y="3962400"/>
            <a:ext cx="9144000" cy="1295400"/>
          </a:xfrm>
        </p:spPr>
        <p:txBody>
          <a:bodyPr>
            <a:normAutofit lnSpcReduction="10000"/>
          </a:bodyPr>
          <a:lstStyle/>
          <a:p>
            <a:r>
              <a:rPr lang="en-US" dirty="0"/>
              <a:t>Alexey S. </a:t>
            </a:r>
            <a:r>
              <a:rPr lang="en-US" dirty="0" err="1"/>
              <a:t>Lishuta</a:t>
            </a:r>
            <a:endParaRPr lang="en-US" dirty="0"/>
          </a:p>
          <a:p>
            <a:r>
              <a:rPr lang="en-US" dirty="0"/>
              <a:t>MD, PhD, Professor</a:t>
            </a:r>
          </a:p>
          <a:p>
            <a:r>
              <a:rPr lang="en-US" dirty="0" err="1"/>
              <a:t>Sechenov</a:t>
            </a:r>
            <a:r>
              <a:rPr lang="en-US" dirty="0"/>
              <a:t> University</a:t>
            </a:r>
            <a:endParaRPr lang="ru-RU" dirty="0"/>
          </a:p>
        </p:txBody>
      </p:sp>
      <p:pic>
        <p:nvPicPr>
          <p:cNvPr id="7" name="Рисунок 6">
            <a:extLst>
              <a:ext uri="{FF2B5EF4-FFF2-40B4-BE49-F238E27FC236}">
                <a16:creationId xmlns:a16="http://schemas.microsoft.com/office/drawing/2014/main" id="{959F1329-5B8E-45E8-8853-9A12638AB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8" name="Picture 2">
            <a:extLst>
              <a:ext uri="{FF2B5EF4-FFF2-40B4-BE49-F238E27FC236}">
                <a16:creationId xmlns:a16="http://schemas.microsoft.com/office/drawing/2014/main" id="{12F89F38-FAB6-4AF9-B081-0BC05A580AF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a:extLst>
              <a:ext uri="{FF2B5EF4-FFF2-40B4-BE49-F238E27FC236}">
                <a16:creationId xmlns:a16="http://schemas.microsoft.com/office/drawing/2014/main" id="{A69983D8-A0A8-4D2C-AB9B-43D111F8FC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19382"/>
            <a:ext cx="1863524" cy="2638618"/>
          </a:xfrm>
          <a:prstGeom prst="rect">
            <a:avLst/>
          </a:prstGeom>
        </p:spPr>
      </p:pic>
    </p:spTree>
    <p:extLst>
      <p:ext uri="{BB962C8B-B14F-4D97-AF65-F5344CB8AC3E}">
        <p14:creationId xmlns:p14="http://schemas.microsoft.com/office/powerpoint/2010/main" val="3715061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872D80-94AC-4256-987B-D8B81DEB4D93}"/>
              </a:ext>
            </a:extLst>
          </p:cNvPr>
          <p:cNvSpPr>
            <a:spLocks noGrp="1"/>
          </p:cNvSpPr>
          <p:nvPr>
            <p:ph type="title"/>
          </p:nvPr>
        </p:nvSpPr>
        <p:spPr>
          <a:xfrm>
            <a:off x="1488570" y="482083"/>
            <a:ext cx="9865229" cy="1325563"/>
          </a:xfrm>
        </p:spPr>
        <p:txBody>
          <a:bodyPr>
            <a:normAutofit/>
          </a:bodyPr>
          <a:lstStyle/>
          <a:p>
            <a:r>
              <a:rPr lang="en-US" sz="3600" b="1" dirty="0">
                <a:solidFill>
                  <a:srgbClr val="002060"/>
                </a:solidFill>
              </a:rPr>
              <a:t>Features of the course of COVID-19 in patients with post-acute-COVID-19 myocarditis</a:t>
            </a:r>
            <a:endParaRPr lang="ru-RU" sz="3600" b="1" dirty="0">
              <a:solidFill>
                <a:srgbClr val="002060"/>
              </a:solidFill>
            </a:endParaRPr>
          </a:p>
        </p:txBody>
      </p:sp>
      <p:sp>
        <p:nvSpPr>
          <p:cNvPr id="3" name="Объект 2">
            <a:extLst>
              <a:ext uri="{FF2B5EF4-FFF2-40B4-BE49-F238E27FC236}">
                <a16:creationId xmlns:a16="http://schemas.microsoft.com/office/drawing/2014/main" id="{8B816F84-4D81-4E48-97B8-7D2EB392C4D1}"/>
              </a:ext>
            </a:extLst>
          </p:cNvPr>
          <p:cNvSpPr>
            <a:spLocks noGrp="1"/>
          </p:cNvSpPr>
          <p:nvPr>
            <p:ph idx="1"/>
          </p:nvPr>
        </p:nvSpPr>
        <p:spPr>
          <a:xfrm>
            <a:off x="838200" y="2190307"/>
            <a:ext cx="10515600" cy="3986656"/>
          </a:xfrm>
        </p:spPr>
        <p:txBody>
          <a:bodyPr/>
          <a:lstStyle/>
          <a:p>
            <a:r>
              <a:rPr lang="en-US" dirty="0"/>
              <a:t>Most patients with a negative PCR test at the time of admission</a:t>
            </a:r>
            <a:endParaRPr lang="ru-RU" dirty="0"/>
          </a:p>
          <a:p>
            <a:r>
              <a:rPr lang="en-US" dirty="0"/>
              <a:t>Mild/moderate course of COVID-19 in most patients</a:t>
            </a:r>
            <a:endParaRPr lang="ru-RU" dirty="0"/>
          </a:p>
        </p:txBody>
      </p:sp>
      <p:pic>
        <p:nvPicPr>
          <p:cNvPr id="4" name="Picture 2" descr="Healthy Heart (To be replaced)">
            <a:extLst>
              <a:ext uri="{FF2B5EF4-FFF2-40B4-BE49-F238E27FC236}">
                <a16:creationId xmlns:a16="http://schemas.microsoft.com/office/drawing/2014/main" id="{2796E46F-2469-4FD7-9171-5BDBCD5F9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726" y="3533650"/>
            <a:ext cx="1898218" cy="264331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4757727B-E69B-44D4-8F23-B3767EA4C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6" name="Picture 2">
            <a:extLst>
              <a:ext uri="{FF2B5EF4-FFF2-40B4-BE49-F238E27FC236}">
                <a16:creationId xmlns:a16="http://schemas.microsoft.com/office/drawing/2014/main" id="{685F0ACA-9F17-44D9-B653-B134CF3B831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5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B87E49F7-A9DC-47D5-8140-E5E23A30591C}"/>
              </a:ext>
            </a:extLst>
          </p:cNvPr>
          <p:cNvSpPr/>
          <p:nvPr/>
        </p:nvSpPr>
        <p:spPr>
          <a:xfrm>
            <a:off x="4792595" y="2828835"/>
            <a:ext cx="6275897" cy="1200329"/>
          </a:xfrm>
          <a:prstGeom prst="rect">
            <a:avLst/>
          </a:prstGeom>
        </p:spPr>
        <p:txBody>
          <a:bodyPr wrap="square">
            <a:spAutoFit/>
          </a:bodyPr>
          <a:lstStyle/>
          <a:p>
            <a:pPr algn="ctr"/>
            <a:r>
              <a:rPr lang="en-US" sz="3600" b="1" i="1" dirty="0">
                <a:solidFill>
                  <a:srgbClr val="002060"/>
                </a:solidFill>
                <a:cs typeface="Arial" panose="020B0604020202020204" pitchFamily="34" charset="0"/>
              </a:rPr>
              <a:t>A case of successful treatment </a:t>
            </a:r>
            <a:r>
              <a:rPr lang="en-US" sz="3600" b="1" i="1" dirty="0">
                <a:solidFill>
                  <a:srgbClr val="002060"/>
                </a:solidFill>
              </a:rPr>
              <a:t>post-acute</a:t>
            </a:r>
            <a:r>
              <a:rPr lang="ru-RU" sz="3600" b="1" i="1" dirty="0">
                <a:solidFill>
                  <a:srgbClr val="002060"/>
                </a:solidFill>
              </a:rPr>
              <a:t> </a:t>
            </a:r>
            <a:r>
              <a:rPr lang="en-US" sz="3600" b="1" i="1" dirty="0">
                <a:solidFill>
                  <a:srgbClr val="002060"/>
                </a:solidFill>
              </a:rPr>
              <a:t>Covid-19 myocarditis</a:t>
            </a:r>
            <a:endParaRPr lang="ru-RU" sz="3600" b="1" i="1" dirty="0">
              <a:solidFill>
                <a:srgbClr val="002060"/>
              </a:solidFill>
              <a:cs typeface="Arial" panose="020B0604020202020204" pitchFamily="34" charset="0"/>
            </a:endParaRPr>
          </a:p>
        </p:txBody>
      </p:sp>
      <p:pic>
        <p:nvPicPr>
          <p:cNvPr id="4" name="Picture 2" descr="\\nas\designers\Teva\#2016\КардиоКаскад_ОрдиссДиувер\Презентации\Канди_Тева\doctor.png">
            <a:extLst>
              <a:ext uri="{FF2B5EF4-FFF2-40B4-BE49-F238E27FC236}">
                <a16:creationId xmlns:a16="http://schemas.microsoft.com/office/drawing/2014/main" id="{AC910E5F-7CDE-4015-BB7A-C1EE8FE88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1486158"/>
            <a:ext cx="3175937" cy="388568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Рисунок 5">
            <a:extLst>
              <a:ext uri="{FF2B5EF4-FFF2-40B4-BE49-F238E27FC236}">
                <a16:creationId xmlns:a16="http://schemas.microsoft.com/office/drawing/2014/main" id="{387FEF13-058A-4902-AE35-7962F36967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7" name="Picture 2">
            <a:extLst>
              <a:ext uri="{FF2B5EF4-FFF2-40B4-BE49-F238E27FC236}">
                <a16:creationId xmlns:a16="http://schemas.microsoft.com/office/drawing/2014/main" id="{3B598825-B241-43F6-BA8F-C5C1604677A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9597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0EA39A2-42AF-434F-977B-574CC637D2CF}"/>
              </a:ext>
            </a:extLst>
          </p:cNvPr>
          <p:cNvSpPr txBox="1">
            <a:spLocks/>
          </p:cNvSpPr>
          <p:nvPr/>
        </p:nvSpPr>
        <p:spPr>
          <a:xfrm>
            <a:off x="1415479" y="549631"/>
            <a:ext cx="4549385" cy="720082"/>
          </a:xfrm>
          <a:prstGeom prst="rect">
            <a:avLst/>
          </a:prstGeom>
        </p:spPr>
        <p:txBody>
          <a:bodyPr/>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algn="ctr"/>
            <a:r>
              <a:rPr lang="en-US" b="1" dirty="0">
                <a:solidFill>
                  <a:schemeClr val="tx2"/>
                </a:solidFill>
                <a:latin typeface="+mn-lt"/>
                <a:ea typeface="Cambria" panose="02040503050406030204" pitchFamily="18" charset="0"/>
                <a:cs typeface="Arial" panose="020B0604020202020204" pitchFamily="34" charset="0"/>
              </a:rPr>
              <a:t>Patient K., male, 35 years old</a:t>
            </a:r>
            <a:endParaRPr lang="ru-RU" b="1" dirty="0">
              <a:solidFill>
                <a:schemeClr val="tx2"/>
              </a:solidFill>
              <a:latin typeface="+mn-lt"/>
              <a:ea typeface="Cambria" panose="02040503050406030204" pitchFamily="18" charset="0"/>
              <a:cs typeface="Arial" panose="020B0604020202020204" pitchFamily="34" charset="0"/>
            </a:endParaRPr>
          </a:p>
          <a:p>
            <a:pPr algn="ctr"/>
            <a:r>
              <a:rPr lang="en-US" b="1" dirty="0">
                <a:solidFill>
                  <a:schemeClr val="tx2"/>
                </a:solidFill>
                <a:latin typeface="+mn-lt"/>
                <a:ea typeface="Cambria" panose="02040503050406030204" pitchFamily="18" charset="0"/>
                <a:cs typeface="Arial" panose="020B0604020202020204" pitchFamily="34" charset="0"/>
              </a:rPr>
              <a:t>Anamnesis</a:t>
            </a:r>
            <a:endParaRPr lang="ru-RU" b="1" dirty="0">
              <a:solidFill>
                <a:schemeClr val="tx2"/>
              </a:solidFill>
              <a:latin typeface="+mn-lt"/>
              <a:ea typeface="Cambria" panose="02040503050406030204" pitchFamily="18" charset="0"/>
              <a:cs typeface="Arial" panose="020B0604020202020204" pitchFamily="34" charset="0"/>
            </a:endParaRPr>
          </a:p>
        </p:txBody>
      </p:sp>
      <p:sp>
        <p:nvSpPr>
          <p:cNvPr id="2" name="Стрелка: вправо 1">
            <a:extLst>
              <a:ext uri="{FF2B5EF4-FFF2-40B4-BE49-F238E27FC236}">
                <a16:creationId xmlns:a16="http://schemas.microsoft.com/office/drawing/2014/main" id="{3F5B953A-FBCF-4199-A3FC-F25B4F91DE42}"/>
              </a:ext>
            </a:extLst>
          </p:cNvPr>
          <p:cNvSpPr/>
          <p:nvPr/>
        </p:nvSpPr>
        <p:spPr>
          <a:xfrm>
            <a:off x="350873" y="5571463"/>
            <a:ext cx="11266968" cy="9635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6" name="TextBox 5">
            <a:extLst>
              <a:ext uri="{FF2B5EF4-FFF2-40B4-BE49-F238E27FC236}">
                <a16:creationId xmlns:a16="http://schemas.microsoft.com/office/drawing/2014/main" id="{1134F2A7-88CC-43EA-A459-2A4A248169FD}"/>
              </a:ext>
            </a:extLst>
          </p:cNvPr>
          <p:cNvSpPr txBox="1"/>
          <p:nvPr/>
        </p:nvSpPr>
        <p:spPr>
          <a:xfrm>
            <a:off x="382772" y="5877661"/>
            <a:ext cx="1079719" cy="369332"/>
          </a:xfrm>
          <a:prstGeom prst="rect">
            <a:avLst/>
          </a:prstGeom>
          <a:noFill/>
        </p:spPr>
        <p:txBody>
          <a:bodyPr wrap="none" rtlCol="0">
            <a:spAutoFit/>
          </a:bodyPr>
          <a:lstStyle/>
          <a:p>
            <a:r>
              <a:rPr lang="en-US" dirty="0">
                <a:solidFill>
                  <a:srgbClr val="002060"/>
                </a:solidFill>
              </a:rPr>
              <a:t>Nov </a:t>
            </a:r>
            <a:r>
              <a:rPr lang="ru-RU" dirty="0">
                <a:solidFill>
                  <a:srgbClr val="002060"/>
                </a:solidFill>
              </a:rPr>
              <a:t>2020</a:t>
            </a:r>
          </a:p>
        </p:txBody>
      </p:sp>
      <p:sp>
        <p:nvSpPr>
          <p:cNvPr id="7" name="TextBox 6">
            <a:extLst>
              <a:ext uri="{FF2B5EF4-FFF2-40B4-BE49-F238E27FC236}">
                <a16:creationId xmlns:a16="http://schemas.microsoft.com/office/drawing/2014/main" id="{A6B23217-3327-4CF3-B476-C9ADDF2F5AF8}"/>
              </a:ext>
            </a:extLst>
          </p:cNvPr>
          <p:cNvSpPr txBox="1"/>
          <p:nvPr/>
        </p:nvSpPr>
        <p:spPr>
          <a:xfrm>
            <a:off x="2172477" y="5877661"/>
            <a:ext cx="1061509" cy="369332"/>
          </a:xfrm>
          <a:prstGeom prst="rect">
            <a:avLst/>
          </a:prstGeom>
          <a:noFill/>
        </p:spPr>
        <p:txBody>
          <a:bodyPr wrap="none" rtlCol="0">
            <a:spAutoFit/>
          </a:bodyPr>
          <a:lstStyle/>
          <a:p>
            <a:r>
              <a:rPr lang="en-US" dirty="0">
                <a:solidFill>
                  <a:srgbClr val="002060"/>
                </a:solidFill>
              </a:rPr>
              <a:t>Dec </a:t>
            </a:r>
            <a:r>
              <a:rPr lang="ru-RU" dirty="0">
                <a:solidFill>
                  <a:srgbClr val="002060"/>
                </a:solidFill>
              </a:rPr>
              <a:t>2020</a:t>
            </a:r>
          </a:p>
        </p:txBody>
      </p:sp>
      <p:sp>
        <p:nvSpPr>
          <p:cNvPr id="8" name="TextBox 7">
            <a:extLst>
              <a:ext uri="{FF2B5EF4-FFF2-40B4-BE49-F238E27FC236}">
                <a16:creationId xmlns:a16="http://schemas.microsoft.com/office/drawing/2014/main" id="{A2D3A808-5B4F-4DE4-879D-754F1C416729}"/>
              </a:ext>
            </a:extLst>
          </p:cNvPr>
          <p:cNvSpPr txBox="1"/>
          <p:nvPr/>
        </p:nvSpPr>
        <p:spPr>
          <a:xfrm>
            <a:off x="4142933" y="5878502"/>
            <a:ext cx="1011815" cy="369332"/>
          </a:xfrm>
          <a:prstGeom prst="rect">
            <a:avLst/>
          </a:prstGeom>
          <a:noFill/>
        </p:spPr>
        <p:txBody>
          <a:bodyPr wrap="none" rtlCol="0">
            <a:spAutoFit/>
          </a:bodyPr>
          <a:lstStyle/>
          <a:p>
            <a:r>
              <a:rPr lang="en-US" dirty="0">
                <a:solidFill>
                  <a:srgbClr val="002060"/>
                </a:solidFill>
              </a:rPr>
              <a:t>Jan </a:t>
            </a:r>
            <a:r>
              <a:rPr lang="ru-RU" dirty="0">
                <a:solidFill>
                  <a:srgbClr val="002060"/>
                </a:solidFill>
              </a:rPr>
              <a:t>2021</a:t>
            </a:r>
          </a:p>
        </p:txBody>
      </p:sp>
      <p:sp>
        <p:nvSpPr>
          <p:cNvPr id="9" name="TextBox 8">
            <a:extLst>
              <a:ext uri="{FF2B5EF4-FFF2-40B4-BE49-F238E27FC236}">
                <a16:creationId xmlns:a16="http://schemas.microsoft.com/office/drawing/2014/main" id="{061A0274-ECB1-439A-9168-729E1017D35D}"/>
              </a:ext>
            </a:extLst>
          </p:cNvPr>
          <p:cNvSpPr txBox="1"/>
          <p:nvPr/>
        </p:nvSpPr>
        <p:spPr>
          <a:xfrm>
            <a:off x="6169839" y="5878502"/>
            <a:ext cx="1045286" cy="369332"/>
          </a:xfrm>
          <a:prstGeom prst="rect">
            <a:avLst/>
          </a:prstGeom>
          <a:noFill/>
        </p:spPr>
        <p:txBody>
          <a:bodyPr wrap="none" rtlCol="0">
            <a:spAutoFit/>
          </a:bodyPr>
          <a:lstStyle/>
          <a:p>
            <a:r>
              <a:rPr lang="en-US" dirty="0">
                <a:solidFill>
                  <a:srgbClr val="002060"/>
                </a:solidFill>
              </a:rPr>
              <a:t>Feb </a:t>
            </a:r>
            <a:r>
              <a:rPr lang="ru-RU" dirty="0">
                <a:solidFill>
                  <a:srgbClr val="002060"/>
                </a:solidFill>
              </a:rPr>
              <a:t>2021</a:t>
            </a:r>
          </a:p>
        </p:txBody>
      </p:sp>
      <p:sp>
        <p:nvSpPr>
          <p:cNvPr id="10" name="TextBox 9">
            <a:extLst>
              <a:ext uri="{FF2B5EF4-FFF2-40B4-BE49-F238E27FC236}">
                <a16:creationId xmlns:a16="http://schemas.microsoft.com/office/drawing/2014/main" id="{48900DE9-D3B2-41CF-B2FE-E67D883DA82F}"/>
              </a:ext>
            </a:extLst>
          </p:cNvPr>
          <p:cNvSpPr txBox="1"/>
          <p:nvPr/>
        </p:nvSpPr>
        <p:spPr>
          <a:xfrm>
            <a:off x="8267882" y="5877661"/>
            <a:ext cx="1093569" cy="369332"/>
          </a:xfrm>
          <a:prstGeom prst="rect">
            <a:avLst/>
          </a:prstGeom>
          <a:noFill/>
        </p:spPr>
        <p:txBody>
          <a:bodyPr wrap="none" rtlCol="0">
            <a:spAutoFit/>
          </a:bodyPr>
          <a:lstStyle/>
          <a:p>
            <a:r>
              <a:rPr lang="en-US" dirty="0">
                <a:solidFill>
                  <a:srgbClr val="002060"/>
                </a:solidFill>
              </a:rPr>
              <a:t>Mar </a:t>
            </a:r>
            <a:r>
              <a:rPr lang="ru-RU" dirty="0">
                <a:solidFill>
                  <a:srgbClr val="002060"/>
                </a:solidFill>
              </a:rPr>
              <a:t>2021</a:t>
            </a:r>
          </a:p>
        </p:txBody>
      </p:sp>
      <p:sp>
        <p:nvSpPr>
          <p:cNvPr id="11" name="TextBox 10">
            <a:extLst>
              <a:ext uri="{FF2B5EF4-FFF2-40B4-BE49-F238E27FC236}">
                <a16:creationId xmlns:a16="http://schemas.microsoft.com/office/drawing/2014/main" id="{0EE0B0A9-1DCB-435D-BB20-0CDCEEC0F073}"/>
              </a:ext>
            </a:extLst>
          </p:cNvPr>
          <p:cNvSpPr txBox="1"/>
          <p:nvPr/>
        </p:nvSpPr>
        <p:spPr>
          <a:xfrm>
            <a:off x="10086777" y="5877661"/>
            <a:ext cx="1040670" cy="369332"/>
          </a:xfrm>
          <a:prstGeom prst="rect">
            <a:avLst/>
          </a:prstGeom>
          <a:noFill/>
        </p:spPr>
        <p:txBody>
          <a:bodyPr wrap="none" rtlCol="0">
            <a:spAutoFit/>
          </a:bodyPr>
          <a:lstStyle/>
          <a:p>
            <a:r>
              <a:rPr lang="en-US" dirty="0"/>
              <a:t>Apr </a:t>
            </a:r>
            <a:r>
              <a:rPr lang="ru-RU" dirty="0"/>
              <a:t>2021</a:t>
            </a:r>
          </a:p>
        </p:txBody>
      </p:sp>
      <p:pic>
        <p:nvPicPr>
          <p:cNvPr id="16" name="Рисунок 15">
            <a:extLst>
              <a:ext uri="{FF2B5EF4-FFF2-40B4-BE49-F238E27FC236}">
                <a16:creationId xmlns:a16="http://schemas.microsoft.com/office/drawing/2014/main" id="{C30C5098-5B2B-4A3C-A33F-F625CACE3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477" y="2219394"/>
            <a:ext cx="3112865" cy="2774341"/>
          </a:xfrm>
          <a:prstGeom prst="rect">
            <a:avLst/>
          </a:prstGeom>
        </p:spPr>
      </p:pic>
      <p:pic>
        <p:nvPicPr>
          <p:cNvPr id="12" name="Рисунок 11">
            <a:extLst>
              <a:ext uri="{FF2B5EF4-FFF2-40B4-BE49-F238E27FC236}">
                <a16:creationId xmlns:a16="http://schemas.microsoft.com/office/drawing/2014/main" id="{B8709501-49F2-412E-BCF5-61EAB307B9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13" name="Picture 2">
            <a:extLst>
              <a:ext uri="{FF2B5EF4-FFF2-40B4-BE49-F238E27FC236}">
                <a16:creationId xmlns:a16="http://schemas.microsoft.com/office/drawing/2014/main" id="{732DC4F2-4B05-4E3A-8928-7970B74881F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51057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E9FDF98-8633-4453-9A5B-1EF05EB2C09C}"/>
              </a:ext>
            </a:extLst>
          </p:cNvPr>
          <p:cNvSpPr txBox="1">
            <a:spLocks/>
          </p:cNvSpPr>
          <p:nvPr/>
        </p:nvSpPr>
        <p:spPr>
          <a:xfrm>
            <a:off x="855016" y="2165066"/>
            <a:ext cx="9873235" cy="3528392"/>
          </a:xfrm>
          <a:prstGeom prst="rect">
            <a:avLst/>
          </a:prstGeom>
        </p:spPr>
        <p:txBody>
          <a:bodyPr numCol="1" spcCol="108000"/>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marL="436562" indent="-342900" algn="just">
              <a:buFont typeface="Arial" panose="020B0604020202020204" pitchFamily="34" charset="0"/>
              <a:buChar char="•"/>
            </a:pPr>
            <a:r>
              <a:rPr lang="ru-RU" sz="2000" dirty="0">
                <a:ea typeface="Cambria" panose="02040503050406030204" pitchFamily="18" charset="0"/>
                <a:cs typeface="Calibri" panose="020F0502020204030204" pitchFamily="34" charset="0"/>
              </a:rPr>
              <a:t>21.11.2020 – </a:t>
            </a:r>
            <a:r>
              <a:rPr lang="en-US" sz="2000" dirty="0">
                <a:ea typeface="Cambria" panose="02040503050406030204" pitchFamily="18" charset="0"/>
                <a:cs typeface="Calibri" panose="020F0502020204030204" pitchFamily="34" charset="0"/>
              </a:rPr>
              <a:t>anosmia</a:t>
            </a:r>
          </a:p>
          <a:p>
            <a:pPr marL="436562" indent="-342900" algn="just">
              <a:buFont typeface="Arial" panose="020B0604020202020204" pitchFamily="34" charset="0"/>
              <a:buChar char="•"/>
            </a:pPr>
            <a:r>
              <a:rPr lang="ru-RU" sz="2000" dirty="0">
                <a:ea typeface="Cambria" panose="02040503050406030204" pitchFamily="18" charset="0"/>
                <a:cs typeface="Calibri" panose="020F0502020204030204" pitchFamily="34" charset="0"/>
              </a:rPr>
              <a:t>22.11.2020 – </a:t>
            </a:r>
            <a:r>
              <a:rPr lang="en-US" sz="2000" dirty="0" err="1">
                <a:ea typeface="Cambria" panose="02040503050406030204" pitchFamily="18" charset="0"/>
                <a:cs typeface="Calibri" panose="020F0502020204030204" pitchFamily="34" charset="0"/>
              </a:rPr>
              <a:t>subfebrile</a:t>
            </a:r>
            <a:r>
              <a:rPr lang="en-US" sz="2000" dirty="0">
                <a:ea typeface="Cambria" panose="02040503050406030204" pitchFamily="18" charset="0"/>
                <a:cs typeface="Calibri" panose="020F0502020204030204" pitchFamily="34" charset="0"/>
              </a:rPr>
              <a:t> body temperature</a:t>
            </a:r>
            <a:endParaRPr lang="en-US" sz="2000" dirty="0">
              <a:latin typeface="+mn-lt"/>
              <a:ea typeface="Cambria" panose="02040503050406030204" pitchFamily="18" charset="0"/>
              <a:cs typeface="Calibri" panose="020F0502020204030204" pitchFamily="34" charset="0"/>
            </a:endParaRPr>
          </a:p>
          <a:p>
            <a:pPr marL="436562" indent="-342900" algn="just">
              <a:buFont typeface="Arial" panose="020B0604020202020204" pitchFamily="34" charset="0"/>
              <a:buChar char="•"/>
            </a:pPr>
            <a:r>
              <a:rPr lang="ru-RU" sz="2000" dirty="0">
                <a:latin typeface="+mn-lt"/>
                <a:ea typeface="Cambria" panose="02040503050406030204" pitchFamily="18" charset="0"/>
                <a:cs typeface="Calibri" panose="020F0502020204030204" pitchFamily="34" charset="0"/>
              </a:rPr>
              <a:t>23.11.2020</a:t>
            </a:r>
            <a:r>
              <a:rPr lang="en-US" sz="2000" dirty="0">
                <a:latin typeface="+mn-lt"/>
                <a:ea typeface="Cambria" panose="02040503050406030204" pitchFamily="18" charset="0"/>
                <a:cs typeface="Calibri" panose="020F0502020204030204" pitchFamily="34" charset="0"/>
              </a:rPr>
              <a:t> – acute COVID-19 (SARS-CoV-2 RNA positive),</a:t>
            </a:r>
            <a:r>
              <a:rPr lang="ru-RU" sz="2000" dirty="0">
                <a:latin typeface="+mn-lt"/>
                <a:ea typeface="Cambria" panose="02040503050406030204" pitchFamily="18" charset="0"/>
                <a:cs typeface="Calibri" panose="020F0502020204030204" pitchFamily="34" charset="0"/>
              </a:rPr>
              <a:t> </a:t>
            </a:r>
            <a:r>
              <a:rPr lang="en-US" sz="2000" dirty="0">
                <a:ea typeface="Cambria" panose="02040503050406030204" pitchFamily="18" charset="0"/>
                <a:cs typeface="Calibri" panose="020F0502020204030204" pitchFamily="34" charset="0"/>
              </a:rPr>
              <a:t>bilateral </a:t>
            </a:r>
            <a:r>
              <a:rPr lang="en-US" sz="2000" dirty="0" err="1">
                <a:ea typeface="Cambria" panose="02040503050406030204" pitchFamily="18" charset="0"/>
                <a:cs typeface="Calibri" panose="020F0502020204030204" pitchFamily="34" charset="0"/>
              </a:rPr>
              <a:t>polysegmental</a:t>
            </a:r>
            <a:r>
              <a:rPr lang="en-US" sz="2000" dirty="0">
                <a:ea typeface="Cambria" panose="02040503050406030204" pitchFamily="18" charset="0"/>
                <a:cs typeface="Calibri" panose="020F0502020204030204" pitchFamily="34" charset="0"/>
              </a:rPr>
              <a:t> viral pneumonia</a:t>
            </a:r>
            <a:r>
              <a:rPr lang="ru-RU" sz="2000" dirty="0">
                <a:ea typeface="Cambria" panose="02040503050406030204" pitchFamily="18" charset="0"/>
                <a:cs typeface="Calibri" panose="020F0502020204030204" pitchFamily="34" charset="0"/>
              </a:rPr>
              <a:t> (</a:t>
            </a:r>
            <a:r>
              <a:rPr lang="en-US" sz="2000" dirty="0">
                <a:ea typeface="Cambria" panose="02040503050406030204" pitchFamily="18" charset="0"/>
                <a:cs typeface="Calibri" panose="020F0502020204030204" pitchFamily="34" charset="0"/>
              </a:rPr>
              <a:t>CT</a:t>
            </a:r>
            <a:r>
              <a:rPr lang="ru-RU" sz="2000" dirty="0">
                <a:ea typeface="Cambria" panose="02040503050406030204" pitchFamily="18" charset="0"/>
                <a:cs typeface="Calibri" panose="020F0502020204030204" pitchFamily="34" charset="0"/>
              </a:rPr>
              <a:t> 2)</a:t>
            </a:r>
            <a:endParaRPr lang="ru-RU" sz="2000" dirty="0">
              <a:latin typeface="+mn-lt"/>
              <a:ea typeface="Cambria" panose="02040503050406030204" pitchFamily="18" charset="0"/>
              <a:cs typeface="Calibri" panose="020F0502020204030204" pitchFamily="34" charset="0"/>
            </a:endParaRPr>
          </a:p>
          <a:p>
            <a:pPr marL="447675" lvl="1" indent="-354013" algn="just"/>
            <a:r>
              <a:rPr lang="ru-RU" sz="2000" dirty="0">
                <a:latin typeface="+mn-lt"/>
                <a:ea typeface="Cambria" panose="02040503050406030204" pitchFamily="18" charset="0"/>
                <a:cs typeface="Calibri" panose="020F0502020204030204" pitchFamily="34" charset="0"/>
              </a:rPr>
              <a:t>24.11.2020</a:t>
            </a:r>
            <a:r>
              <a:rPr lang="en-US" sz="2000" dirty="0">
                <a:latin typeface="+mn-lt"/>
                <a:ea typeface="Cambria" panose="02040503050406030204" pitchFamily="18" charset="0"/>
                <a:cs typeface="Calibri" panose="020F0502020204030204" pitchFamily="34" charset="0"/>
              </a:rPr>
              <a:t>-27.11.2020</a:t>
            </a:r>
            <a:r>
              <a:rPr lang="ru-RU" sz="2000" dirty="0">
                <a:latin typeface="+mn-lt"/>
                <a:ea typeface="Cambria" panose="02040503050406030204" pitchFamily="18" charset="0"/>
                <a:cs typeface="Calibri" panose="020F0502020204030204" pitchFamily="34" charset="0"/>
              </a:rPr>
              <a:t> – </a:t>
            </a:r>
            <a:r>
              <a:rPr lang="en-US" sz="2000" dirty="0">
                <a:ea typeface="Cambria" panose="02040503050406030204" pitchFamily="18" charset="0"/>
                <a:cs typeface="Calibri" panose="020F0502020204030204" pitchFamily="34" charset="0"/>
              </a:rPr>
              <a:t>body temperature </a:t>
            </a:r>
            <a:r>
              <a:rPr lang="ru-RU" sz="2000" dirty="0">
                <a:latin typeface="+mn-lt"/>
                <a:ea typeface="Cambria" panose="02040503050406030204" pitchFamily="18" charset="0"/>
                <a:cs typeface="Calibri" panose="020F0502020204030204" pitchFamily="34" charset="0"/>
              </a:rPr>
              <a:t>39-40°</a:t>
            </a:r>
            <a:r>
              <a:rPr lang="en-US" sz="2000" dirty="0">
                <a:latin typeface="+mn-lt"/>
                <a:ea typeface="Cambria" panose="02040503050406030204" pitchFamily="18" charset="0"/>
                <a:cs typeface="Calibri" panose="020F0502020204030204" pitchFamily="34" charset="0"/>
              </a:rPr>
              <a:t>C</a:t>
            </a:r>
            <a:r>
              <a:rPr lang="ru-RU" sz="2000" dirty="0">
                <a:latin typeface="+mn-lt"/>
                <a:ea typeface="Cambria" panose="02040503050406030204" pitchFamily="18" charset="0"/>
                <a:cs typeface="Calibri" panose="020F0502020204030204" pitchFamily="34" charset="0"/>
              </a:rPr>
              <a:t>, </a:t>
            </a:r>
            <a:r>
              <a:rPr lang="en-US" sz="2000" dirty="0">
                <a:latin typeface="+mn-lt"/>
                <a:ea typeface="Cambria" panose="02040503050406030204" pitchFamily="18" charset="0"/>
                <a:cs typeface="Calibri" panose="020F0502020204030204" pitchFamily="34" charset="0"/>
              </a:rPr>
              <a:t>diarrhea up to 3 times a day</a:t>
            </a:r>
            <a:endParaRPr lang="ru-RU" sz="2000" dirty="0">
              <a:latin typeface="+mn-lt"/>
              <a:ea typeface="Cambria" panose="02040503050406030204" pitchFamily="18" charset="0"/>
              <a:cs typeface="Calibri" panose="020F0502020204030204" pitchFamily="34" charset="0"/>
            </a:endParaRPr>
          </a:p>
          <a:p>
            <a:pPr marL="447675" lvl="1" indent="-354013" algn="just"/>
            <a:r>
              <a:rPr lang="ru-RU" sz="2000" dirty="0">
                <a:ea typeface="Cambria" panose="02040503050406030204" pitchFamily="18" charset="0"/>
                <a:cs typeface="Calibri" panose="020F0502020204030204" pitchFamily="34" charset="0"/>
              </a:rPr>
              <a:t>23.11.2020-14.12.2020</a:t>
            </a:r>
            <a:r>
              <a:rPr lang="en-US" sz="2000" dirty="0">
                <a:ea typeface="Cambria" panose="02040503050406030204" pitchFamily="18" charset="0"/>
                <a:cs typeface="Calibri" panose="020F0502020204030204" pitchFamily="34" charset="0"/>
              </a:rPr>
              <a:t> – outpatient treatment</a:t>
            </a:r>
            <a:r>
              <a:rPr lang="ru-RU" sz="2000" dirty="0">
                <a:ea typeface="Cambria" panose="02040503050406030204" pitchFamily="18" charset="0"/>
                <a:cs typeface="Calibri" panose="020F0502020204030204" pitchFamily="34" charset="0"/>
              </a:rPr>
              <a:t> (</a:t>
            </a:r>
            <a:r>
              <a:rPr lang="en-US" sz="2000" dirty="0">
                <a:ea typeface="Cambria" panose="02040503050406030204" pitchFamily="18" charset="0"/>
                <a:cs typeface="Calibri" panose="020F0502020204030204" pitchFamily="34" charset="0"/>
              </a:rPr>
              <a:t>enoxaparin sodium </a:t>
            </a:r>
            <a:r>
              <a:rPr lang="ru-RU" sz="2000" dirty="0">
                <a:ea typeface="Cambria" panose="02040503050406030204" pitchFamily="18" charset="0"/>
                <a:cs typeface="Calibri" panose="020F0502020204030204" pitchFamily="34" charset="0"/>
              </a:rPr>
              <a:t>40 </a:t>
            </a:r>
            <a:r>
              <a:rPr lang="en-US" sz="2000" dirty="0">
                <a:ea typeface="Cambria" panose="02040503050406030204" pitchFamily="18" charset="0"/>
                <a:cs typeface="Calibri" panose="020F0502020204030204" pitchFamily="34" charset="0"/>
              </a:rPr>
              <a:t>mg QD, dexamethasone 8 mg QD, NSAIDs</a:t>
            </a:r>
            <a:r>
              <a:rPr lang="ru-RU" sz="2000" dirty="0">
                <a:ea typeface="Cambria" panose="02040503050406030204" pitchFamily="18" charset="0"/>
                <a:cs typeface="Calibri" panose="020F0502020204030204" pitchFamily="34" charset="0"/>
              </a:rPr>
              <a:t>)</a:t>
            </a:r>
            <a:endParaRPr lang="en-US" sz="2000" dirty="0">
              <a:ea typeface="Cambria" panose="02040503050406030204" pitchFamily="18" charset="0"/>
              <a:cs typeface="Calibri" panose="020F0502020204030204" pitchFamily="34" charset="0"/>
            </a:endParaRPr>
          </a:p>
          <a:p>
            <a:pPr marL="93662" algn="just"/>
            <a:endParaRPr lang="ru-RU" sz="2000" dirty="0">
              <a:latin typeface="+mn-lt"/>
              <a:ea typeface="Cambria" panose="02040503050406030204" pitchFamily="18" charset="0"/>
              <a:cs typeface="Calibri" panose="020F0502020204030204" pitchFamily="34" charset="0"/>
            </a:endParaRPr>
          </a:p>
          <a:p>
            <a:pPr marL="171450" indent="-171450">
              <a:lnSpc>
                <a:spcPct val="150000"/>
              </a:lnSpc>
              <a:buFont typeface="Wingdings" pitchFamily="2" charset="2"/>
              <a:buChar char="§"/>
            </a:pPr>
            <a:endParaRPr lang="ru-RU" sz="1600" dirty="0">
              <a:latin typeface="+mn-lt"/>
              <a:ea typeface="Cambria" panose="02040503050406030204" pitchFamily="18" charset="0"/>
              <a:cs typeface="Calibri" panose="020F0502020204030204" pitchFamily="34" charset="0"/>
            </a:endParaRPr>
          </a:p>
        </p:txBody>
      </p:sp>
      <p:cxnSp>
        <p:nvCxnSpPr>
          <p:cNvPr id="13" name="Прямая со стрелкой 12">
            <a:extLst>
              <a:ext uri="{FF2B5EF4-FFF2-40B4-BE49-F238E27FC236}">
                <a16:creationId xmlns:a16="http://schemas.microsoft.com/office/drawing/2014/main" id="{4DCD2D4C-DD62-4FE4-A44B-6A1E42A9433D}"/>
              </a:ext>
            </a:extLst>
          </p:cNvPr>
          <p:cNvCxnSpPr>
            <a:cxnSpLocks/>
          </p:cNvCxnSpPr>
          <p:nvPr/>
        </p:nvCxnSpPr>
        <p:spPr>
          <a:xfrm flipV="1">
            <a:off x="967563" y="4664364"/>
            <a:ext cx="630328" cy="10290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
            <a:extLst>
              <a:ext uri="{FF2B5EF4-FFF2-40B4-BE49-F238E27FC236}">
                <a16:creationId xmlns:a16="http://schemas.microsoft.com/office/drawing/2014/main" id="{EF545C00-D177-42D3-B6DD-FEEBCE37CDD6}"/>
              </a:ext>
            </a:extLst>
          </p:cNvPr>
          <p:cNvSpPr txBox="1">
            <a:spLocks/>
          </p:cNvSpPr>
          <p:nvPr/>
        </p:nvSpPr>
        <p:spPr>
          <a:xfrm>
            <a:off x="1415479" y="549631"/>
            <a:ext cx="4549385" cy="720082"/>
          </a:xfrm>
          <a:prstGeom prst="rect">
            <a:avLst/>
          </a:prstGeom>
        </p:spPr>
        <p:txBody>
          <a:bodyPr/>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algn="ctr"/>
            <a:r>
              <a:rPr lang="en-US" b="1" dirty="0">
                <a:solidFill>
                  <a:schemeClr val="tx2"/>
                </a:solidFill>
                <a:latin typeface="+mn-lt"/>
                <a:ea typeface="Cambria" panose="02040503050406030204" pitchFamily="18" charset="0"/>
                <a:cs typeface="Arial" panose="020B0604020202020204" pitchFamily="34" charset="0"/>
              </a:rPr>
              <a:t>Patient K., male, 35 years old</a:t>
            </a:r>
            <a:endParaRPr lang="ru-RU" b="1" dirty="0">
              <a:solidFill>
                <a:schemeClr val="tx2"/>
              </a:solidFill>
              <a:latin typeface="+mn-lt"/>
              <a:ea typeface="Cambria" panose="02040503050406030204" pitchFamily="18" charset="0"/>
              <a:cs typeface="Arial" panose="020B0604020202020204" pitchFamily="34" charset="0"/>
            </a:endParaRPr>
          </a:p>
          <a:p>
            <a:pPr algn="ctr"/>
            <a:r>
              <a:rPr lang="en-US" b="1" dirty="0">
                <a:solidFill>
                  <a:schemeClr val="tx2"/>
                </a:solidFill>
                <a:latin typeface="+mn-lt"/>
                <a:ea typeface="Cambria" panose="02040503050406030204" pitchFamily="18" charset="0"/>
                <a:cs typeface="Arial" panose="020B0604020202020204" pitchFamily="34" charset="0"/>
              </a:rPr>
              <a:t>Anamnesis</a:t>
            </a:r>
            <a:endParaRPr lang="ru-RU" b="1" dirty="0">
              <a:solidFill>
                <a:schemeClr val="tx2"/>
              </a:solidFill>
              <a:latin typeface="+mn-lt"/>
              <a:ea typeface="Cambria" panose="02040503050406030204" pitchFamily="18" charset="0"/>
              <a:cs typeface="Arial" panose="020B0604020202020204" pitchFamily="34" charset="0"/>
            </a:endParaRPr>
          </a:p>
        </p:txBody>
      </p:sp>
      <p:pic>
        <p:nvPicPr>
          <p:cNvPr id="22" name="Рисунок 21">
            <a:extLst>
              <a:ext uri="{FF2B5EF4-FFF2-40B4-BE49-F238E27FC236}">
                <a16:creationId xmlns:a16="http://schemas.microsoft.com/office/drawing/2014/main" id="{F82FDE69-A01C-4DAC-9386-51AB38FF4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23" name="Picture 2">
            <a:extLst>
              <a:ext uri="{FF2B5EF4-FFF2-40B4-BE49-F238E27FC236}">
                <a16:creationId xmlns:a16="http://schemas.microsoft.com/office/drawing/2014/main" id="{3FA3821F-B055-4674-B710-AB888292683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Стрелка: вправо 23">
            <a:extLst>
              <a:ext uri="{FF2B5EF4-FFF2-40B4-BE49-F238E27FC236}">
                <a16:creationId xmlns:a16="http://schemas.microsoft.com/office/drawing/2014/main" id="{50917551-B1B1-43AB-BEA2-6C474191C77D}"/>
              </a:ext>
            </a:extLst>
          </p:cNvPr>
          <p:cNvSpPr/>
          <p:nvPr/>
        </p:nvSpPr>
        <p:spPr>
          <a:xfrm>
            <a:off x="350873" y="5571463"/>
            <a:ext cx="11266968" cy="9635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5" name="TextBox 24">
            <a:extLst>
              <a:ext uri="{FF2B5EF4-FFF2-40B4-BE49-F238E27FC236}">
                <a16:creationId xmlns:a16="http://schemas.microsoft.com/office/drawing/2014/main" id="{20C6A283-2C35-4DC0-8950-1E6F69D8B637}"/>
              </a:ext>
            </a:extLst>
          </p:cNvPr>
          <p:cNvSpPr txBox="1"/>
          <p:nvPr/>
        </p:nvSpPr>
        <p:spPr>
          <a:xfrm>
            <a:off x="382772" y="5877661"/>
            <a:ext cx="1079719" cy="369332"/>
          </a:xfrm>
          <a:prstGeom prst="rect">
            <a:avLst/>
          </a:prstGeom>
          <a:noFill/>
        </p:spPr>
        <p:txBody>
          <a:bodyPr wrap="none" rtlCol="0">
            <a:spAutoFit/>
          </a:bodyPr>
          <a:lstStyle/>
          <a:p>
            <a:r>
              <a:rPr lang="en-US" b="1" dirty="0">
                <a:solidFill>
                  <a:srgbClr val="002060"/>
                </a:solidFill>
              </a:rPr>
              <a:t>Nov </a:t>
            </a:r>
            <a:r>
              <a:rPr lang="ru-RU" b="1" dirty="0">
                <a:solidFill>
                  <a:srgbClr val="002060"/>
                </a:solidFill>
              </a:rPr>
              <a:t>2020</a:t>
            </a:r>
          </a:p>
        </p:txBody>
      </p:sp>
      <p:sp>
        <p:nvSpPr>
          <p:cNvPr id="26" name="TextBox 25">
            <a:extLst>
              <a:ext uri="{FF2B5EF4-FFF2-40B4-BE49-F238E27FC236}">
                <a16:creationId xmlns:a16="http://schemas.microsoft.com/office/drawing/2014/main" id="{4A1AAD73-077F-427A-850C-034804C08736}"/>
              </a:ext>
            </a:extLst>
          </p:cNvPr>
          <p:cNvSpPr txBox="1"/>
          <p:nvPr/>
        </p:nvSpPr>
        <p:spPr>
          <a:xfrm>
            <a:off x="2172477" y="5877661"/>
            <a:ext cx="1061509" cy="369332"/>
          </a:xfrm>
          <a:prstGeom prst="rect">
            <a:avLst/>
          </a:prstGeom>
          <a:noFill/>
        </p:spPr>
        <p:txBody>
          <a:bodyPr wrap="none" rtlCol="0">
            <a:spAutoFit/>
          </a:bodyPr>
          <a:lstStyle/>
          <a:p>
            <a:r>
              <a:rPr lang="en-US" dirty="0">
                <a:solidFill>
                  <a:srgbClr val="002060"/>
                </a:solidFill>
              </a:rPr>
              <a:t>Dec </a:t>
            </a:r>
            <a:r>
              <a:rPr lang="ru-RU" dirty="0">
                <a:solidFill>
                  <a:srgbClr val="002060"/>
                </a:solidFill>
              </a:rPr>
              <a:t>2020</a:t>
            </a:r>
          </a:p>
        </p:txBody>
      </p:sp>
      <p:sp>
        <p:nvSpPr>
          <p:cNvPr id="27" name="TextBox 26">
            <a:extLst>
              <a:ext uri="{FF2B5EF4-FFF2-40B4-BE49-F238E27FC236}">
                <a16:creationId xmlns:a16="http://schemas.microsoft.com/office/drawing/2014/main" id="{377604F1-EBBA-4105-8E10-93B49AE57B4E}"/>
              </a:ext>
            </a:extLst>
          </p:cNvPr>
          <p:cNvSpPr txBox="1"/>
          <p:nvPr/>
        </p:nvSpPr>
        <p:spPr>
          <a:xfrm>
            <a:off x="4142933" y="5878502"/>
            <a:ext cx="1011815" cy="369332"/>
          </a:xfrm>
          <a:prstGeom prst="rect">
            <a:avLst/>
          </a:prstGeom>
          <a:noFill/>
        </p:spPr>
        <p:txBody>
          <a:bodyPr wrap="none" rtlCol="0">
            <a:spAutoFit/>
          </a:bodyPr>
          <a:lstStyle/>
          <a:p>
            <a:r>
              <a:rPr lang="en-US" dirty="0">
                <a:solidFill>
                  <a:srgbClr val="002060"/>
                </a:solidFill>
              </a:rPr>
              <a:t>Jan </a:t>
            </a:r>
            <a:r>
              <a:rPr lang="ru-RU" dirty="0">
                <a:solidFill>
                  <a:srgbClr val="002060"/>
                </a:solidFill>
              </a:rPr>
              <a:t>2021</a:t>
            </a:r>
          </a:p>
        </p:txBody>
      </p:sp>
      <p:sp>
        <p:nvSpPr>
          <p:cNvPr id="28" name="TextBox 27">
            <a:extLst>
              <a:ext uri="{FF2B5EF4-FFF2-40B4-BE49-F238E27FC236}">
                <a16:creationId xmlns:a16="http://schemas.microsoft.com/office/drawing/2014/main" id="{2ECA5D57-35E3-407D-B37E-C1EE4CDA414A}"/>
              </a:ext>
            </a:extLst>
          </p:cNvPr>
          <p:cNvSpPr txBox="1"/>
          <p:nvPr/>
        </p:nvSpPr>
        <p:spPr>
          <a:xfrm>
            <a:off x="6169839" y="5878502"/>
            <a:ext cx="1045286" cy="369332"/>
          </a:xfrm>
          <a:prstGeom prst="rect">
            <a:avLst/>
          </a:prstGeom>
          <a:noFill/>
        </p:spPr>
        <p:txBody>
          <a:bodyPr wrap="none" rtlCol="0">
            <a:spAutoFit/>
          </a:bodyPr>
          <a:lstStyle/>
          <a:p>
            <a:r>
              <a:rPr lang="en-US" dirty="0">
                <a:solidFill>
                  <a:srgbClr val="002060"/>
                </a:solidFill>
              </a:rPr>
              <a:t>Feb </a:t>
            </a:r>
            <a:r>
              <a:rPr lang="ru-RU" dirty="0">
                <a:solidFill>
                  <a:srgbClr val="002060"/>
                </a:solidFill>
              </a:rPr>
              <a:t>2021</a:t>
            </a:r>
          </a:p>
        </p:txBody>
      </p:sp>
      <p:sp>
        <p:nvSpPr>
          <p:cNvPr id="29" name="TextBox 28">
            <a:extLst>
              <a:ext uri="{FF2B5EF4-FFF2-40B4-BE49-F238E27FC236}">
                <a16:creationId xmlns:a16="http://schemas.microsoft.com/office/drawing/2014/main" id="{11BA0F00-5FCC-4812-95C6-818F28FBFA1D}"/>
              </a:ext>
            </a:extLst>
          </p:cNvPr>
          <p:cNvSpPr txBox="1"/>
          <p:nvPr/>
        </p:nvSpPr>
        <p:spPr>
          <a:xfrm>
            <a:off x="8267882" y="5877661"/>
            <a:ext cx="1093569" cy="369332"/>
          </a:xfrm>
          <a:prstGeom prst="rect">
            <a:avLst/>
          </a:prstGeom>
          <a:noFill/>
        </p:spPr>
        <p:txBody>
          <a:bodyPr wrap="none" rtlCol="0">
            <a:spAutoFit/>
          </a:bodyPr>
          <a:lstStyle/>
          <a:p>
            <a:r>
              <a:rPr lang="en-US" dirty="0">
                <a:solidFill>
                  <a:srgbClr val="002060"/>
                </a:solidFill>
              </a:rPr>
              <a:t>Mar </a:t>
            </a:r>
            <a:r>
              <a:rPr lang="ru-RU" dirty="0">
                <a:solidFill>
                  <a:srgbClr val="002060"/>
                </a:solidFill>
              </a:rPr>
              <a:t>2021</a:t>
            </a:r>
          </a:p>
        </p:txBody>
      </p:sp>
      <p:sp>
        <p:nvSpPr>
          <p:cNvPr id="30" name="TextBox 29">
            <a:extLst>
              <a:ext uri="{FF2B5EF4-FFF2-40B4-BE49-F238E27FC236}">
                <a16:creationId xmlns:a16="http://schemas.microsoft.com/office/drawing/2014/main" id="{5F042E72-56D2-4AA9-9064-F2BC2D6E6A25}"/>
              </a:ext>
            </a:extLst>
          </p:cNvPr>
          <p:cNvSpPr txBox="1"/>
          <p:nvPr/>
        </p:nvSpPr>
        <p:spPr>
          <a:xfrm>
            <a:off x="10086777" y="5877661"/>
            <a:ext cx="1040670" cy="369332"/>
          </a:xfrm>
          <a:prstGeom prst="rect">
            <a:avLst/>
          </a:prstGeom>
          <a:noFill/>
        </p:spPr>
        <p:txBody>
          <a:bodyPr wrap="none" rtlCol="0">
            <a:spAutoFit/>
          </a:bodyPr>
          <a:lstStyle/>
          <a:p>
            <a:r>
              <a:rPr lang="en-US" dirty="0"/>
              <a:t>Apr </a:t>
            </a:r>
            <a:r>
              <a:rPr lang="ru-RU" dirty="0"/>
              <a:t>2021</a:t>
            </a:r>
          </a:p>
        </p:txBody>
      </p:sp>
    </p:spTree>
    <p:extLst>
      <p:ext uri="{BB962C8B-B14F-4D97-AF65-F5344CB8AC3E}">
        <p14:creationId xmlns:p14="http://schemas.microsoft.com/office/powerpoint/2010/main" val="270855293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EBC549CF-0DFE-439A-A589-CEB891AEB798}"/>
              </a:ext>
            </a:extLst>
          </p:cNvPr>
          <p:cNvPicPr>
            <a:picLocks noChangeAspect="1"/>
          </p:cNvPicPr>
          <p:nvPr/>
        </p:nvPicPr>
        <p:blipFill rotWithShape="1">
          <a:blip r:embed="rId3"/>
          <a:srcRect r="60505" b="20332"/>
          <a:stretch/>
        </p:blipFill>
        <p:spPr>
          <a:xfrm>
            <a:off x="1415479" y="1640649"/>
            <a:ext cx="4469660" cy="4047765"/>
          </a:xfrm>
          <a:prstGeom prst="rect">
            <a:avLst/>
          </a:prstGeom>
        </p:spPr>
      </p:pic>
      <p:pic>
        <p:nvPicPr>
          <p:cNvPr id="7" name="Рисунок 6">
            <a:extLst>
              <a:ext uri="{FF2B5EF4-FFF2-40B4-BE49-F238E27FC236}">
                <a16:creationId xmlns:a16="http://schemas.microsoft.com/office/drawing/2014/main" id="{434CE51D-7D7A-4F2F-9605-85AAC28FF572}"/>
              </a:ext>
            </a:extLst>
          </p:cNvPr>
          <p:cNvPicPr>
            <a:picLocks noChangeAspect="1"/>
          </p:cNvPicPr>
          <p:nvPr/>
        </p:nvPicPr>
        <p:blipFill rotWithShape="1">
          <a:blip r:embed="rId4"/>
          <a:srcRect t="-287" r="62669" b="17612"/>
          <a:stretch/>
        </p:blipFill>
        <p:spPr>
          <a:xfrm>
            <a:off x="5964863" y="1639604"/>
            <a:ext cx="4381746" cy="4047765"/>
          </a:xfrm>
          <a:prstGeom prst="rect">
            <a:avLst/>
          </a:prstGeom>
        </p:spPr>
      </p:pic>
      <p:sp>
        <p:nvSpPr>
          <p:cNvPr id="8" name="TextBox 7">
            <a:extLst>
              <a:ext uri="{FF2B5EF4-FFF2-40B4-BE49-F238E27FC236}">
                <a16:creationId xmlns:a16="http://schemas.microsoft.com/office/drawing/2014/main" id="{CFA66A07-1155-42F3-BDCF-0CCD8B7348B6}"/>
              </a:ext>
            </a:extLst>
          </p:cNvPr>
          <p:cNvSpPr txBox="1"/>
          <p:nvPr/>
        </p:nvSpPr>
        <p:spPr>
          <a:xfrm>
            <a:off x="277321" y="1270272"/>
            <a:ext cx="6405733" cy="369332"/>
          </a:xfrm>
          <a:prstGeom prst="rect">
            <a:avLst/>
          </a:prstGeom>
          <a:noFill/>
        </p:spPr>
        <p:txBody>
          <a:bodyPr wrap="square">
            <a:spAutoFit/>
          </a:bodyPr>
          <a:lstStyle/>
          <a:p>
            <a:pPr algn="ctr"/>
            <a:r>
              <a:rPr lang="ru-RU" dirty="0">
                <a:solidFill>
                  <a:schemeClr val="tx2"/>
                </a:solidFill>
                <a:latin typeface="Arial" panose="020B0604020202020204" pitchFamily="34" charset="0"/>
                <a:cs typeface="Arial" panose="020B0604020202020204" pitchFamily="34" charset="0"/>
              </a:rPr>
              <a:t>(</a:t>
            </a:r>
            <a:r>
              <a:rPr lang="en-US" dirty="0">
                <a:solidFill>
                  <a:schemeClr val="tx2"/>
                </a:solidFill>
                <a:latin typeface="Arial" panose="020B0604020202020204" pitchFamily="34" charset="0"/>
                <a:cs typeface="Arial" panose="020B0604020202020204" pitchFamily="34" charset="0"/>
              </a:rPr>
              <a:t>CT</a:t>
            </a:r>
            <a:r>
              <a:rPr lang="ru-RU" dirty="0">
                <a:solidFill>
                  <a:schemeClr val="tx2"/>
                </a:solidFill>
                <a:latin typeface="Arial" panose="020B0604020202020204" pitchFamily="34" charset="0"/>
                <a:cs typeface="Arial" panose="020B0604020202020204" pitchFamily="34" charset="0"/>
              </a:rPr>
              <a:t> 23.11.2020)</a:t>
            </a:r>
          </a:p>
        </p:txBody>
      </p:sp>
      <p:sp>
        <p:nvSpPr>
          <p:cNvPr id="9" name="TextBox 8">
            <a:extLst>
              <a:ext uri="{FF2B5EF4-FFF2-40B4-BE49-F238E27FC236}">
                <a16:creationId xmlns:a16="http://schemas.microsoft.com/office/drawing/2014/main" id="{27A279EB-1CE4-4E9D-A3FE-0BB6DCF792E9}"/>
              </a:ext>
            </a:extLst>
          </p:cNvPr>
          <p:cNvSpPr txBox="1"/>
          <p:nvPr/>
        </p:nvSpPr>
        <p:spPr>
          <a:xfrm>
            <a:off x="4737801" y="1263805"/>
            <a:ext cx="6451815" cy="369332"/>
          </a:xfrm>
          <a:prstGeom prst="rect">
            <a:avLst/>
          </a:prstGeom>
          <a:noFill/>
        </p:spPr>
        <p:txBody>
          <a:bodyPr wrap="square">
            <a:spAutoFit/>
          </a:bodyPr>
          <a:lstStyle/>
          <a:p>
            <a:pPr algn="ctr"/>
            <a:r>
              <a:rPr lang="ru-RU" dirty="0">
                <a:solidFill>
                  <a:schemeClr val="tx2"/>
                </a:solidFill>
                <a:latin typeface="Arial" panose="020B0604020202020204" pitchFamily="34" charset="0"/>
                <a:cs typeface="Arial" panose="020B0604020202020204" pitchFamily="34" charset="0"/>
              </a:rPr>
              <a:t>(</a:t>
            </a:r>
            <a:r>
              <a:rPr lang="en-US" dirty="0">
                <a:solidFill>
                  <a:schemeClr val="tx2"/>
                </a:solidFill>
                <a:latin typeface="Arial" panose="020B0604020202020204" pitchFamily="34" charset="0"/>
                <a:cs typeface="Arial" panose="020B0604020202020204" pitchFamily="34" charset="0"/>
              </a:rPr>
              <a:t>CT</a:t>
            </a:r>
            <a:r>
              <a:rPr lang="ru-RU" dirty="0">
                <a:solidFill>
                  <a:schemeClr val="tx2"/>
                </a:solidFill>
                <a:latin typeface="Arial" panose="020B0604020202020204" pitchFamily="34" charset="0"/>
                <a:cs typeface="Arial" panose="020B0604020202020204" pitchFamily="34" charset="0"/>
              </a:rPr>
              <a:t> 27.11.2020)</a:t>
            </a:r>
          </a:p>
        </p:txBody>
      </p:sp>
      <p:sp>
        <p:nvSpPr>
          <p:cNvPr id="12" name="Text Placeholder 1">
            <a:extLst>
              <a:ext uri="{FF2B5EF4-FFF2-40B4-BE49-F238E27FC236}">
                <a16:creationId xmlns:a16="http://schemas.microsoft.com/office/drawing/2014/main" id="{0A42850A-9B1D-4D00-B463-98AEB2B75203}"/>
              </a:ext>
            </a:extLst>
          </p:cNvPr>
          <p:cNvSpPr txBox="1">
            <a:spLocks/>
          </p:cNvSpPr>
          <p:nvPr/>
        </p:nvSpPr>
        <p:spPr>
          <a:xfrm>
            <a:off x="1415479" y="549631"/>
            <a:ext cx="4549385" cy="720082"/>
          </a:xfrm>
          <a:prstGeom prst="rect">
            <a:avLst/>
          </a:prstGeom>
        </p:spPr>
        <p:txBody>
          <a:bodyPr/>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algn="ctr"/>
            <a:r>
              <a:rPr lang="en-US" b="1" dirty="0">
                <a:solidFill>
                  <a:schemeClr val="tx2"/>
                </a:solidFill>
                <a:latin typeface="+mn-lt"/>
                <a:ea typeface="Cambria" panose="02040503050406030204" pitchFamily="18" charset="0"/>
                <a:cs typeface="Arial" panose="020B0604020202020204" pitchFamily="34" charset="0"/>
              </a:rPr>
              <a:t>Patient K., male, 35 years old</a:t>
            </a:r>
            <a:endParaRPr lang="ru-RU" b="1" dirty="0">
              <a:solidFill>
                <a:schemeClr val="tx2"/>
              </a:solidFill>
              <a:latin typeface="+mn-lt"/>
              <a:ea typeface="Cambria" panose="02040503050406030204" pitchFamily="18" charset="0"/>
              <a:cs typeface="Arial" panose="020B0604020202020204" pitchFamily="34" charset="0"/>
            </a:endParaRPr>
          </a:p>
          <a:p>
            <a:pPr algn="ctr"/>
            <a:endParaRPr lang="ru-RU" b="1" dirty="0">
              <a:solidFill>
                <a:schemeClr val="tx2"/>
              </a:solidFill>
              <a:latin typeface="+mn-lt"/>
              <a:ea typeface="Cambria" panose="02040503050406030204" pitchFamily="18" charset="0"/>
              <a:cs typeface="Arial" panose="020B0604020202020204" pitchFamily="34" charset="0"/>
            </a:endParaRPr>
          </a:p>
        </p:txBody>
      </p:sp>
      <p:pic>
        <p:nvPicPr>
          <p:cNvPr id="20" name="Рисунок 19">
            <a:extLst>
              <a:ext uri="{FF2B5EF4-FFF2-40B4-BE49-F238E27FC236}">
                <a16:creationId xmlns:a16="http://schemas.microsoft.com/office/drawing/2014/main" id="{048242D4-A19D-4174-BCB9-FA6A12E91F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21" name="Picture 2">
            <a:extLst>
              <a:ext uri="{FF2B5EF4-FFF2-40B4-BE49-F238E27FC236}">
                <a16:creationId xmlns:a16="http://schemas.microsoft.com/office/drawing/2014/main" id="{B3223A8D-B85C-480F-BD4A-E93582EFB20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Стрелка: вправо 21">
            <a:extLst>
              <a:ext uri="{FF2B5EF4-FFF2-40B4-BE49-F238E27FC236}">
                <a16:creationId xmlns:a16="http://schemas.microsoft.com/office/drawing/2014/main" id="{58A9086C-F607-43DE-B7B1-F86B5055B666}"/>
              </a:ext>
            </a:extLst>
          </p:cNvPr>
          <p:cNvSpPr/>
          <p:nvPr/>
        </p:nvSpPr>
        <p:spPr>
          <a:xfrm>
            <a:off x="350873" y="5571463"/>
            <a:ext cx="11266968" cy="9635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3" name="TextBox 22">
            <a:extLst>
              <a:ext uri="{FF2B5EF4-FFF2-40B4-BE49-F238E27FC236}">
                <a16:creationId xmlns:a16="http://schemas.microsoft.com/office/drawing/2014/main" id="{77024C09-E68C-4BC3-B75E-FCA20A528659}"/>
              </a:ext>
            </a:extLst>
          </p:cNvPr>
          <p:cNvSpPr txBox="1"/>
          <p:nvPr/>
        </p:nvSpPr>
        <p:spPr>
          <a:xfrm>
            <a:off x="382772" y="5877661"/>
            <a:ext cx="1079719" cy="369332"/>
          </a:xfrm>
          <a:prstGeom prst="rect">
            <a:avLst/>
          </a:prstGeom>
          <a:noFill/>
        </p:spPr>
        <p:txBody>
          <a:bodyPr wrap="none" rtlCol="0">
            <a:spAutoFit/>
          </a:bodyPr>
          <a:lstStyle/>
          <a:p>
            <a:r>
              <a:rPr lang="en-US" b="1" dirty="0">
                <a:solidFill>
                  <a:srgbClr val="002060"/>
                </a:solidFill>
              </a:rPr>
              <a:t>Nov </a:t>
            </a:r>
            <a:r>
              <a:rPr lang="ru-RU" b="1" dirty="0">
                <a:solidFill>
                  <a:srgbClr val="002060"/>
                </a:solidFill>
              </a:rPr>
              <a:t>2020</a:t>
            </a:r>
          </a:p>
        </p:txBody>
      </p:sp>
      <p:sp>
        <p:nvSpPr>
          <p:cNvPr id="24" name="TextBox 23">
            <a:extLst>
              <a:ext uri="{FF2B5EF4-FFF2-40B4-BE49-F238E27FC236}">
                <a16:creationId xmlns:a16="http://schemas.microsoft.com/office/drawing/2014/main" id="{BA5E867D-CDE4-4E4C-AA24-4FC73A427061}"/>
              </a:ext>
            </a:extLst>
          </p:cNvPr>
          <p:cNvSpPr txBox="1"/>
          <p:nvPr/>
        </p:nvSpPr>
        <p:spPr>
          <a:xfrm>
            <a:off x="2172477" y="5877661"/>
            <a:ext cx="1061509" cy="369332"/>
          </a:xfrm>
          <a:prstGeom prst="rect">
            <a:avLst/>
          </a:prstGeom>
          <a:noFill/>
        </p:spPr>
        <p:txBody>
          <a:bodyPr wrap="none" rtlCol="0">
            <a:spAutoFit/>
          </a:bodyPr>
          <a:lstStyle/>
          <a:p>
            <a:r>
              <a:rPr lang="en-US" dirty="0">
                <a:solidFill>
                  <a:srgbClr val="002060"/>
                </a:solidFill>
              </a:rPr>
              <a:t>Dec </a:t>
            </a:r>
            <a:r>
              <a:rPr lang="ru-RU" dirty="0">
                <a:solidFill>
                  <a:srgbClr val="002060"/>
                </a:solidFill>
              </a:rPr>
              <a:t>2020</a:t>
            </a:r>
          </a:p>
        </p:txBody>
      </p:sp>
      <p:sp>
        <p:nvSpPr>
          <p:cNvPr id="25" name="TextBox 24">
            <a:extLst>
              <a:ext uri="{FF2B5EF4-FFF2-40B4-BE49-F238E27FC236}">
                <a16:creationId xmlns:a16="http://schemas.microsoft.com/office/drawing/2014/main" id="{3A53F026-00E5-4E4D-A849-DE825BAB6FCA}"/>
              </a:ext>
            </a:extLst>
          </p:cNvPr>
          <p:cNvSpPr txBox="1"/>
          <p:nvPr/>
        </p:nvSpPr>
        <p:spPr>
          <a:xfrm>
            <a:off x="4142933" y="5878502"/>
            <a:ext cx="1011815" cy="369332"/>
          </a:xfrm>
          <a:prstGeom prst="rect">
            <a:avLst/>
          </a:prstGeom>
          <a:noFill/>
        </p:spPr>
        <p:txBody>
          <a:bodyPr wrap="none" rtlCol="0">
            <a:spAutoFit/>
          </a:bodyPr>
          <a:lstStyle/>
          <a:p>
            <a:r>
              <a:rPr lang="en-US" dirty="0">
                <a:solidFill>
                  <a:srgbClr val="002060"/>
                </a:solidFill>
              </a:rPr>
              <a:t>Jan </a:t>
            </a:r>
            <a:r>
              <a:rPr lang="ru-RU" dirty="0">
                <a:solidFill>
                  <a:srgbClr val="002060"/>
                </a:solidFill>
              </a:rPr>
              <a:t>2021</a:t>
            </a:r>
          </a:p>
        </p:txBody>
      </p:sp>
      <p:sp>
        <p:nvSpPr>
          <p:cNvPr id="26" name="TextBox 25">
            <a:extLst>
              <a:ext uri="{FF2B5EF4-FFF2-40B4-BE49-F238E27FC236}">
                <a16:creationId xmlns:a16="http://schemas.microsoft.com/office/drawing/2014/main" id="{DA93D433-6515-469C-8BB8-686695A85446}"/>
              </a:ext>
            </a:extLst>
          </p:cNvPr>
          <p:cNvSpPr txBox="1"/>
          <p:nvPr/>
        </p:nvSpPr>
        <p:spPr>
          <a:xfrm>
            <a:off x="6169839" y="5878502"/>
            <a:ext cx="1045286" cy="369332"/>
          </a:xfrm>
          <a:prstGeom prst="rect">
            <a:avLst/>
          </a:prstGeom>
          <a:noFill/>
        </p:spPr>
        <p:txBody>
          <a:bodyPr wrap="none" rtlCol="0">
            <a:spAutoFit/>
          </a:bodyPr>
          <a:lstStyle/>
          <a:p>
            <a:r>
              <a:rPr lang="en-US" dirty="0">
                <a:solidFill>
                  <a:srgbClr val="002060"/>
                </a:solidFill>
              </a:rPr>
              <a:t>Feb </a:t>
            </a:r>
            <a:r>
              <a:rPr lang="ru-RU" dirty="0">
                <a:solidFill>
                  <a:srgbClr val="002060"/>
                </a:solidFill>
              </a:rPr>
              <a:t>2021</a:t>
            </a:r>
          </a:p>
        </p:txBody>
      </p:sp>
      <p:sp>
        <p:nvSpPr>
          <p:cNvPr id="27" name="TextBox 26">
            <a:extLst>
              <a:ext uri="{FF2B5EF4-FFF2-40B4-BE49-F238E27FC236}">
                <a16:creationId xmlns:a16="http://schemas.microsoft.com/office/drawing/2014/main" id="{46211C81-CA63-40F8-83FB-A13E26B4AE3A}"/>
              </a:ext>
            </a:extLst>
          </p:cNvPr>
          <p:cNvSpPr txBox="1"/>
          <p:nvPr/>
        </p:nvSpPr>
        <p:spPr>
          <a:xfrm>
            <a:off x="8267882" y="5877661"/>
            <a:ext cx="1093569" cy="369332"/>
          </a:xfrm>
          <a:prstGeom prst="rect">
            <a:avLst/>
          </a:prstGeom>
          <a:noFill/>
        </p:spPr>
        <p:txBody>
          <a:bodyPr wrap="none" rtlCol="0">
            <a:spAutoFit/>
          </a:bodyPr>
          <a:lstStyle/>
          <a:p>
            <a:r>
              <a:rPr lang="en-US" dirty="0">
                <a:solidFill>
                  <a:srgbClr val="002060"/>
                </a:solidFill>
              </a:rPr>
              <a:t>Mar </a:t>
            </a:r>
            <a:r>
              <a:rPr lang="ru-RU" dirty="0">
                <a:solidFill>
                  <a:srgbClr val="002060"/>
                </a:solidFill>
              </a:rPr>
              <a:t>2021</a:t>
            </a:r>
          </a:p>
        </p:txBody>
      </p:sp>
      <p:sp>
        <p:nvSpPr>
          <p:cNvPr id="28" name="TextBox 27">
            <a:extLst>
              <a:ext uri="{FF2B5EF4-FFF2-40B4-BE49-F238E27FC236}">
                <a16:creationId xmlns:a16="http://schemas.microsoft.com/office/drawing/2014/main" id="{7840B2B1-FE4F-42E8-B2B4-2F956DBCD333}"/>
              </a:ext>
            </a:extLst>
          </p:cNvPr>
          <p:cNvSpPr txBox="1"/>
          <p:nvPr/>
        </p:nvSpPr>
        <p:spPr>
          <a:xfrm>
            <a:off x="10086777" y="5877661"/>
            <a:ext cx="1040670" cy="369332"/>
          </a:xfrm>
          <a:prstGeom prst="rect">
            <a:avLst/>
          </a:prstGeom>
          <a:noFill/>
        </p:spPr>
        <p:txBody>
          <a:bodyPr wrap="none" rtlCol="0">
            <a:spAutoFit/>
          </a:bodyPr>
          <a:lstStyle/>
          <a:p>
            <a:r>
              <a:rPr lang="en-US" dirty="0"/>
              <a:t>Apr </a:t>
            </a:r>
            <a:r>
              <a:rPr lang="ru-RU" dirty="0"/>
              <a:t>2021</a:t>
            </a:r>
          </a:p>
        </p:txBody>
      </p:sp>
    </p:spTree>
    <p:extLst>
      <p:ext uri="{BB962C8B-B14F-4D97-AF65-F5344CB8AC3E}">
        <p14:creationId xmlns:p14="http://schemas.microsoft.com/office/powerpoint/2010/main" val="69280404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E9FDF98-8633-4453-9A5B-1EF05EB2C09C}"/>
              </a:ext>
            </a:extLst>
          </p:cNvPr>
          <p:cNvSpPr txBox="1">
            <a:spLocks/>
          </p:cNvSpPr>
          <p:nvPr/>
        </p:nvSpPr>
        <p:spPr>
          <a:xfrm>
            <a:off x="855016" y="2165066"/>
            <a:ext cx="9873235" cy="3528392"/>
          </a:xfrm>
          <a:prstGeom prst="rect">
            <a:avLst/>
          </a:prstGeom>
        </p:spPr>
        <p:txBody>
          <a:bodyPr numCol="1" spcCol="108000"/>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marL="436562" indent="-342900" algn="just">
              <a:buFont typeface="Arial" panose="020B0604020202020204" pitchFamily="34" charset="0"/>
              <a:buChar char="•"/>
            </a:pPr>
            <a:r>
              <a:rPr lang="en-US" sz="2000" dirty="0">
                <a:ea typeface="Cambria" panose="02040503050406030204" pitchFamily="18" charset="0"/>
                <a:cs typeface="Calibri" panose="020F0502020204030204" pitchFamily="34" charset="0"/>
              </a:rPr>
              <a:t>Clinical improvement, normal body temperature, decreased levels of inflammatory markers and D-dimer.</a:t>
            </a:r>
            <a:endParaRPr lang="ru-RU" sz="2000" dirty="0">
              <a:ea typeface="Cambria" panose="02040503050406030204" pitchFamily="18" charset="0"/>
              <a:cs typeface="Calibri" panose="020F0502020204030204" pitchFamily="34" charset="0"/>
            </a:endParaRPr>
          </a:p>
          <a:p>
            <a:pPr marL="436562" indent="-342900" algn="just">
              <a:buFont typeface="Arial" panose="020B0604020202020204" pitchFamily="34" charset="0"/>
              <a:buChar char="•"/>
            </a:pPr>
            <a:r>
              <a:rPr lang="en-US" sz="2000" dirty="0">
                <a:ea typeface="Cambria" panose="02040503050406030204" pitchFamily="18" charset="0"/>
                <a:cs typeface="Calibri" panose="020F0502020204030204" pitchFamily="34" charset="0"/>
              </a:rPr>
              <a:t>The patient was discharged on 1</a:t>
            </a:r>
            <a:r>
              <a:rPr lang="ru-RU" sz="2000" dirty="0">
                <a:ea typeface="Cambria" panose="02040503050406030204" pitchFamily="18" charset="0"/>
                <a:cs typeface="Calibri" panose="020F0502020204030204" pitchFamily="34" charset="0"/>
              </a:rPr>
              <a:t>5.</a:t>
            </a:r>
            <a:r>
              <a:rPr lang="en-US" sz="2000" dirty="0">
                <a:ea typeface="Cambria" panose="02040503050406030204" pitchFamily="18" charset="0"/>
                <a:cs typeface="Calibri" panose="020F0502020204030204" pitchFamily="34" charset="0"/>
              </a:rPr>
              <a:t>1</a:t>
            </a:r>
            <a:r>
              <a:rPr lang="ru-RU" sz="2000" dirty="0">
                <a:ea typeface="Cambria" panose="02040503050406030204" pitchFamily="18" charset="0"/>
                <a:cs typeface="Calibri" panose="020F0502020204030204" pitchFamily="34" charset="0"/>
              </a:rPr>
              <a:t>2.</a:t>
            </a:r>
            <a:r>
              <a:rPr lang="en-US" sz="2000" dirty="0">
                <a:ea typeface="Cambria" panose="02040503050406030204" pitchFamily="18" charset="0"/>
                <a:cs typeface="Calibri" panose="020F0502020204030204" pitchFamily="34" charset="0"/>
              </a:rPr>
              <a:t>2020</a:t>
            </a:r>
            <a:r>
              <a:rPr lang="ru-RU" sz="2000" dirty="0">
                <a:solidFill>
                  <a:srgbClr val="FF0000"/>
                </a:solidFill>
                <a:ea typeface="Cambria" panose="02040503050406030204" pitchFamily="18" charset="0"/>
                <a:cs typeface="Calibri" panose="020F0502020204030204" pitchFamily="34" charset="0"/>
              </a:rPr>
              <a:t> </a:t>
            </a:r>
            <a:endParaRPr lang="ru-RU" sz="2000" dirty="0">
              <a:latin typeface="+mn-lt"/>
              <a:ea typeface="Cambria" panose="02040503050406030204" pitchFamily="18" charset="0"/>
              <a:cs typeface="Calibri" panose="020F0502020204030204" pitchFamily="34" charset="0"/>
            </a:endParaRPr>
          </a:p>
          <a:p>
            <a:pPr marL="447675" lvl="1" indent="-354013" algn="just"/>
            <a:endParaRPr lang="ru-RU" sz="2000" dirty="0">
              <a:latin typeface="+mn-lt"/>
              <a:ea typeface="Cambria" panose="02040503050406030204" pitchFamily="18" charset="0"/>
              <a:cs typeface="Calibri" panose="020F0502020204030204" pitchFamily="34" charset="0"/>
            </a:endParaRPr>
          </a:p>
          <a:p>
            <a:pPr marL="93662" algn="just"/>
            <a:endParaRPr lang="ru-RU" sz="2000" dirty="0">
              <a:latin typeface="+mn-lt"/>
              <a:ea typeface="Cambria" panose="02040503050406030204" pitchFamily="18" charset="0"/>
              <a:cs typeface="Calibri" panose="020F0502020204030204" pitchFamily="34" charset="0"/>
            </a:endParaRPr>
          </a:p>
          <a:p>
            <a:pPr marL="171450" indent="-171450">
              <a:lnSpc>
                <a:spcPct val="150000"/>
              </a:lnSpc>
              <a:buFont typeface="Wingdings" pitchFamily="2" charset="2"/>
              <a:buChar char="§"/>
            </a:pPr>
            <a:endParaRPr lang="ru-RU" sz="1600" dirty="0">
              <a:latin typeface="+mn-lt"/>
              <a:ea typeface="Cambria" panose="02040503050406030204" pitchFamily="18" charset="0"/>
              <a:cs typeface="Calibri" panose="020F0502020204030204" pitchFamily="34" charset="0"/>
            </a:endParaRPr>
          </a:p>
        </p:txBody>
      </p:sp>
      <p:cxnSp>
        <p:nvCxnSpPr>
          <p:cNvPr id="13" name="Прямая со стрелкой 12">
            <a:extLst>
              <a:ext uri="{FF2B5EF4-FFF2-40B4-BE49-F238E27FC236}">
                <a16:creationId xmlns:a16="http://schemas.microsoft.com/office/drawing/2014/main" id="{4DCD2D4C-DD62-4FE4-A44B-6A1E42A9433D}"/>
              </a:ext>
            </a:extLst>
          </p:cNvPr>
          <p:cNvCxnSpPr>
            <a:cxnSpLocks/>
          </p:cNvCxnSpPr>
          <p:nvPr/>
        </p:nvCxnSpPr>
        <p:spPr>
          <a:xfrm flipH="1" flipV="1">
            <a:off x="1977656" y="3349257"/>
            <a:ext cx="712381" cy="23442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 Placeholder 1">
            <a:extLst>
              <a:ext uri="{FF2B5EF4-FFF2-40B4-BE49-F238E27FC236}">
                <a16:creationId xmlns:a16="http://schemas.microsoft.com/office/drawing/2014/main" id="{C8D70D20-5466-4547-8985-AB2DCF5C4FB1}"/>
              </a:ext>
            </a:extLst>
          </p:cNvPr>
          <p:cNvSpPr txBox="1">
            <a:spLocks/>
          </p:cNvSpPr>
          <p:nvPr/>
        </p:nvSpPr>
        <p:spPr>
          <a:xfrm>
            <a:off x="1415479" y="549631"/>
            <a:ext cx="4549385" cy="720082"/>
          </a:xfrm>
          <a:prstGeom prst="rect">
            <a:avLst/>
          </a:prstGeom>
        </p:spPr>
        <p:txBody>
          <a:bodyPr/>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algn="ctr"/>
            <a:r>
              <a:rPr lang="en-US" b="1" dirty="0">
                <a:solidFill>
                  <a:schemeClr val="tx2"/>
                </a:solidFill>
                <a:latin typeface="+mn-lt"/>
                <a:ea typeface="Cambria" panose="02040503050406030204" pitchFamily="18" charset="0"/>
                <a:cs typeface="Arial" panose="020B0604020202020204" pitchFamily="34" charset="0"/>
              </a:rPr>
              <a:t>Patient K., male, 35 years old</a:t>
            </a:r>
            <a:endParaRPr lang="ru-RU" b="1" dirty="0">
              <a:solidFill>
                <a:schemeClr val="tx2"/>
              </a:solidFill>
              <a:latin typeface="+mn-lt"/>
              <a:ea typeface="Cambria" panose="02040503050406030204" pitchFamily="18" charset="0"/>
              <a:cs typeface="Arial" panose="020B0604020202020204" pitchFamily="34" charset="0"/>
            </a:endParaRPr>
          </a:p>
          <a:p>
            <a:pPr algn="ctr"/>
            <a:r>
              <a:rPr lang="en-US" b="1" dirty="0">
                <a:solidFill>
                  <a:schemeClr val="tx2"/>
                </a:solidFill>
                <a:latin typeface="+mn-lt"/>
                <a:ea typeface="Cambria" panose="02040503050406030204" pitchFamily="18" charset="0"/>
                <a:cs typeface="Arial" panose="020B0604020202020204" pitchFamily="34" charset="0"/>
              </a:rPr>
              <a:t>Anamnesis</a:t>
            </a:r>
            <a:endParaRPr lang="ru-RU" b="1" dirty="0">
              <a:solidFill>
                <a:schemeClr val="tx2"/>
              </a:solidFill>
              <a:latin typeface="+mn-lt"/>
              <a:ea typeface="Cambria" panose="02040503050406030204" pitchFamily="18" charset="0"/>
              <a:cs typeface="Arial" panose="020B0604020202020204" pitchFamily="34" charset="0"/>
            </a:endParaRPr>
          </a:p>
        </p:txBody>
      </p:sp>
      <p:pic>
        <p:nvPicPr>
          <p:cNvPr id="14" name="Рисунок 13">
            <a:extLst>
              <a:ext uri="{FF2B5EF4-FFF2-40B4-BE49-F238E27FC236}">
                <a16:creationId xmlns:a16="http://schemas.microsoft.com/office/drawing/2014/main" id="{8E246382-CF0E-449D-B6E8-C8BFACAD7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23" name="Picture 2">
            <a:extLst>
              <a:ext uri="{FF2B5EF4-FFF2-40B4-BE49-F238E27FC236}">
                <a16:creationId xmlns:a16="http://schemas.microsoft.com/office/drawing/2014/main" id="{3F28582F-D25D-4184-8BCC-BAB0E6962BB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Стрелка: вправо 23">
            <a:extLst>
              <a:ext uri="{FF2B5EF4-FFF2-40B4-BE49-F238E27FC236}">
                <a16:creationId xmlns:a16="http://schemas.microsoft.com/office/drawing/2014/main" id="{288C818A-7D49-4A8C-A2C1-8631BD415A2D}"/>
              </a:ext>
            </a:extLst>
          </p:cNvPr>
          <p:cNvSpPr/>
          <p:nvPr/>
        </p:nvSpPr>
        <p:spPr>
          <a:xfrm>
            <a:off x="350873" y="5571463"/>
            <a:ext cx="11266968" cy="9635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5" name="TextBox 24">
            <a:extLst>
              <a:ext uri="{FF2B5EF4-FFF2-40B4-BE49-F238E27FC236}">
                <a16:creationId xmlns:a16="http://schemas.microsoft.com/office/drawing/2014/main" id="{E878C6CA-7899-40A9-9396-C5F6BEA5814C}"/>
              </a:ext>
            </a:extLst>
          </p:cNvPr>
          <p:cNvSpPr txBox="1"/>
          <p:nvPr/>
        </p:nvSpPr>
        <p:spPr>
          <a:xfrm>
            <a:off x="382772" y="5877661"/>
            <a:ext cx="1079719" cy="369332"/>
          </a:xfrm>
          <a:prstGeom prst="rect">
            <a:avLst/>
          </a:prstGeom>
          <a:noFill/>
        </p:spPr>
        <p:txBody>
          <a:bodyPr wrap="none" rtlCol="0">
            <a:spAutoFit/>
          </a:bodyPr>
          <a:lstStyle/>
          <a:p>
            <a:r>
              <a:rPr lang="en-US" dirty="0">
                <a:solidFill>
                  <a:srgbClr val="002060"/>
                </a:solidFill>
              </a:rPr>
              <a:t>Nov </a:t>
            </a:r>
            <a:r>
              <a:rPr lang="ru-RU" dirty="0">
                <a:solidFill>
                  <a:srgbClr val="002060"/>
                </a:solidFill>
              </a:rPr>
              <a:t>2020</a:t>
            </a:r>
          </a:p>
        </p:txBody>
      </p:sp>
      <p:sp>
        <p:nvSpPr>
          <p:cNvPr id="26" name="TextBox 25">
            <a:extLst>
              <a:ext uri="{FF2B5EF4-FFF2-40B4-BE49-F238E27FC236}">
                <a16:creationId xmlns:a16="http://schemas.microsoft.com/office/drawing/2014/main" id="{DEF69E0D-BE14-4080-A82B-5A344085067F}"/>
              </a:ext>
            </a:extLst>
          </p:cNvPr>
          <p:cNvSpPr txBox="1"/>
          <p:nvPr/>
        </p:nvSpPr>
        <p:spPr>
          <a:xfrm>
            <a:off x="2172477" y="5877661"/>
            <a:ext cx="1061509" cy="369332"/>
          </a:xfrm>
          <a:prstGeom prst="rect">
            <a:avLst/>
          </a:prstGeom>
          <a:noFill/>
        </p:spPr>
        <p:txBody>
          <a:bodyPr wrap="none" rtlCol="0">
            <a:spAutoFit/>
          </a:bodyPr>
          <a:lstStyle/>
          <a:p>
            <a:r>
              <a:rPr lang="en-US" b="1" dirty="0">
                <a:solidFill>
                  <a:srgbClr val="002060"/>
                </a:solidFill>
              </a:rPr>
              <a:t>Dec </a:t>
            </a:r>
            <a:r>
              <a:rPr lang="ru-RU" b="1" dirty="0">
                <a:solidFill>
                  <a:srgbClr val="002060"/>
                </a:solidFill>
              </a:rPr>
              <a:t>2020</a:t>
            </a:r>
          </a:p>
        </p:txBody>
      </p:sp>
      <p:sp>
        <p:nvSpPr>
          <p:cNvPr id="27" name="TextBox 26">
            <a:extLst>
              <a:ext uri="{FF2B5EF4-FFF2-40B4-BE49-F238E27FC236}">
                <a16:creationId xmlns:a16="http://schemas.microsoft.com/office/drawing/2014/main" id="{253F6014-9CFC-4732-BB6F-668B98111A0B}"/>
              </a:ext>
            </a:extLst>
          </p:cNvPr>
          <p:cNvSpPr txBox="1"/>
          <p:nvPr/>
        </p:nvSpPr>
        <p:spPr>
          <a:xfrm>
            <a:off x="4142933" y="5878502"/>
            <a:ext cx="1011815" cy="369332"/>
          </a:xfrm>
          <a:prstGeom prst="rect">
            <a:avLst/>
          </a:prstGeom>
          <a:noFill/>
        </p:spPr>
        <p:txBody>
          <a:bodyPr wrap="none" rtlCol="0">
            <a:spAutoFit/>
          </a:bodyPr>
          <a:lstStyle/>
          <a:p>
            <a:r>
              <a:rPr lang="en-US" dirty="0">
                <a:solidFill>
                  <a:srgbClr val="002060"/>
                </a:solidFill>
              </a:rPr>
              <a:t>Jan </a:t>
            </a:r>
            <a:r>
              <a:rPr lang="ru-RU" dirty="0">
                <a:solidFill>
                  <a:srgbClr val="002060"/>
                </a:solidFill>
              </a:rPr>
              <a:t>2021</a:t>
            </a:r>
          </a:p>
        </p:txBody>
      </p:sp>
      <p:sp>
        <p:nvSpPr>
          <p:cNvPr id="28" name="TextBox 27">
            <a:extLst>
              <a:ext uri="{FF2B5EF4-FFF2-40B4-BE49-F238E27FC236}">
                <a16:creationId xmlns:a16="http://schemas.microsoft.com/office/drawing/2014/main" id="{890CEBAE-CA70-446E-86E6-2F6C0996F04F}"/>
              </a:ext>
            </a:extLst>
          </p:cNvPr>
          <p:cNvSpPr txBox="1"/>
          <p:nvPr/>
        </p:nvSpPr>
        <p:spPr>
          <a:xfrm>
            <a:off x="6169839" y="5878502"/>
            <a:ext cx="1045286" cy="369332"/>
          </a:xfrm>
          <a:prstGeom prst="rect">
            <a:avLst/>
          </a:prstGeom>
          <a:noFill/>
        </p:spPr>
        <p:txBody>
          <a:bodyPr wrap="none" rtlCol="0">
            <a:spAutoFit/>
          </a:bodyPr>
          <a:lstStyle/>
          <a:p>
            <a:r>
              <a:rPr lang="en-US" dirty="0">
                <a:solidFill>
                  <a:srgbClr val="002060"/>
                </a:solidFill>
              </a:rPr>
              <a:t>Feb </a:t>
            </a:r>
            <a:r>
              <a:rPr lang="ru-RU" dirty="0">
                <a:solidFill>
                  <a:srgbClr val="002060"/>
                </a:solidFill>
              </a:rPr>
              <a:t>2021</a:t>
            </a:r>
          </a:p>
        </p:txBody>
      </p:sp>
      <p:sp>
        <p:nvSpPr>
          <p:cNvPr id="29" name="TextBox 28">
            <a:extLst>
              <a:ext uri="{FF2B5EF4-FFF2-40B4-BE49-F238E27FC236}">
                <a16:creationId xmlns:a16="http://schemas.microsoft.com/office/drawing/2014/main" id="{17ED54E3-2A36-4461-BFAE-558FBAEA15DA}"/>
              </a:ext>
            </a:extLst>
          </p:cNvPr>
          <p:cNvSpPr txBox="1"/>
          <p:nvPr/>
        </p:nvSpPr>
        <p:spPr>
          <a:xfrm>
            <a:off x="8267882" y="5877661"/>
            <a:ext cx="1093569" cy="369332"/>
          </a:xfrm>
          <a:prstGeom prst="rect">
            <a:avLst/>
          </a:prstGeom>
          <a:noFill/>
        </p:spPr>
        <p:txBody>
          <a:bodyPr wrap="none" rtlCol="0">
            <a:spAutoFit/>
          </a:bodyPr>
          <a:lstStyle/>
          <a:p>
            <a:r>
              <a:rPr lang="en-US" dirty="0">
                <a:solidFill>
                  <a:srgbClr val="002060"/>
                </a:solidFill>
              </a:rPr>
              <a:t>Mar </a:t>
            </a:r>
            <a:r>
              <a:rPr lang="ru-RU" dirty="0">
                <a:solidFill>
                  <a:srgbClr val="002060"/>
                </a:solidFill>
              </a:rPr>
              <a:t>2021</a:t>
            </a:r>
          </a:p>
        </p:txBody>
      </p:sp>
      <p:sp>
        <p:nvSpPr>
          <p:cNvPr id="30" name="TextBox 29">
            <a:extLst>
              <a:ext uri="{FF2B5EF4-FFF2-40B4-BE49-F238E27FC236}">
                <a16:creationId xmlns:a16="http://schemas.microsoft.com/office/drawing/2014/main" id="{19015ECC-C9F2-48DC-AF90-61B08ACB8317}"/>
              </a:ext>
            </a:extLst>
          </p:cNvPr>
          <p:cNvSpPr txBox="1"/>
          <p:nvPr/>
        </p:nvSpPr>
        <p:spPr>
          <a:xfrm>
            <a:off x="10086777" y="5877661"/>
            <a:ext cx="1040670" cy="369332"/>
          </a:xfrm>
          <a:prstGeom prst="rect">
            <a:avLst/>
          </a:prstGeom>
          <a:noFill/>
        </p:spPr>
        <p:txBody>
          <a:bodyPr wrap="none" rtlCol="0">
            <a:spAutoFit/>
          </a:bodyPr>
          <a:lstStyle/>
          <a:p>
            <a:r>
              <a:rPr lang="en-US" dirty="0"/>
              <a:t>Apr </a:t>
            </a:r>
            <a:r>
              <a:rPr lang="ru-RU" dirty="0"/>
              <a:t>2021</a:t>
            </a:r>
          </a:p>
        </p:txBody>
      </p:sp>
    </p:spTree>
    <p:extLst>
      <p:ext uri="{BB962C8B-B14F-4D97-AF65-F5344CB8AC3E}">
        <p14:creationId xmlns:p14="http://schemas.microsoft.com/office/powerpoint/2010/main" val="204813679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E9FDF98-8633-4453-9A5B-1EF05EB2C09C}"/>
              </a:ext>
            </a:extLst>
          </p:cNvPr>
          <p:cNvSpPr txBox="1">
            <a:spLocks/>
          </p:cNvSpPr>
          <p:nvPr/>
        </p:nvSpPr>
        <p:spPr>
          <a:xfrm>
            <a:off x="855016" y="2165066"/>
            <a:ext cx="9873235" cy="3528392"/>
          </a:xfrm>
          <a:prstGeom prst="rect">
            <a:avLst/>
          </a:prstGeom>
        </p:spPr>
        <p:txBody>
          <a:bodyPr numCol="1" spcCol="108000"/>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marL="436562" indent="-342900" algn="just">
              <a:buFont typeface="Arial" panose="020B0604020202020204" pitchFamily="34" charset="0"/>
              <a:buChar char="•"/>
            </a:pPr>
            <a:r>
              <a:rPr lang="en-US" sz="2000" dirty="0">
                <a:ea typeface="Cambria" panose="02040503050406030204" pitchFamily="18" charset="0"/>
                <a:cs typeface="Calibri" panose="020F0502020204030204" pitchFamily="34" charset="0"/>
              </a:rPr>
              <a:t>Clinical worsening </a:t>
            </a:r>
            <a:r>
              <a:rPr lang="ru-RU" sz="2000" dirty="0">
                <a:ea typeface="Cambria" panose="02040503050406030204" pitchFamily="18" charset="0"/>
                <a:cs typeface="Calibri" panose="020F0502020204030204" pitchFamily="34" charset="0"/>
              </a:rPr>
              <a:t>(</a:t>
            </a:r>
            <a:r>
              <a:rPr lang="en-US" sz="2000" dirty="0">
                <a:ea typeface="Cambria" panose="02040503050406030204" pitchFamily="18" charset="0"/>
                <a:cs typeface="Calibri" panose="020F0502020204030204" pitchFamily="34" charset="0"/>
              </a:rPr>
              <a:t>after</a:t>
            </a:r>
            <a:r>
              <a:rPr lang="ru-RU" sz="2000" dirty="0">
                <a:ea typeface="Cambria" panose="02040503050406030204" pitchFamily="18" charset="0"/>
                <a:cs typeface="Calibri" panose="020F0502020204030204" pitchFamily="34" charset="0"/>
              </a:rPr>
              <a:t> 20.01.2021)</a:t>
            </a:r>
            <a:r>
              <a:rPr lang="en-US" sz="2000" dirty="0">
                <a:ea typeface="Cambria" panose="02040503050406030204" pitchFamily="18" charset="0"/>
                <a:cs typeface="Calibri" panose="020F0502020204030204" pitchFamily="34" charset="0"/>
              </a:rPr>
              <a:t>: the appearance of </a:t>
            </a:r>
            <a:r>
              <a:rPr lang="en-US" sz="2000" dirty="0"/>
              <a:t>dyspnea</a:t>
            </a:r>
            <a:r>
              <a:rPr lang="en-US" sz="2000" dirty="0">
                <a:ea typeface="Cambria" panose="02040503050406030204" pitchFamily="18" charset="0"/>
                <a:cs typeface="Calibri" panose="020F0502020204030204" pitchFamily="34" charset="0"/>
              </a:rPr>
              <a:t> during physical exertion (walking up to 10 m), </a:t>
            </a:r>
            <a:r>
              <a:rPr lang="en-US" sz="2000" dirty="0">
                <a:solidFill>
                  <a:schemeClr val="tx1"/>
                </a:solidFill>
                <a:ea typeface="Cambria" panose="02040503050406030204" pitchFamily="18" charset="0"/>
                <a:cs typeface="Calibri" panose="020F0502020204030204" pitchFamily="34" charset="0"/>
              </a:rPr>
              <a:t>orthopnea</a:t>
            </a:r>
            <a:r>
              <a:rPr lang="en-US" sz="2000" dirty="0">
                <a:ea typeface="Cambria" panose="02040503050406030204" pitchFamily="18" charset="0"/>
                <a:cs typeface="Calibri" panose="020F0502020204030204" pitchFamily="34" charset="0"/>
              </a:rPr>
              <a:t>, dry cough in a horizontal position, </a:t>
            </a:r>
            <a:r>
              <a:rPr lang="en-US" sz="2000" dirty="0"/>
              <a:t>swollen ankles, palpitation</a:t>
            </a:r>
            <a:r>
              <a:rPr lang="en-US" sz="2000" dirty="0">
                <a:ea typeface="Cambria" panose="02040503050406030204" pitchFamily="18" charset="0"/>
                <a:cs typeface="Calibri" panose="020F0502020204030204" pitchFamily="34" charset="0"/>
              </a:rPr>
              <a:t>.</a:t>
            </a:r>
            <a:endParaRPr lang="ru-RU" sz="2000" dirty="0">
              <a:ea typeface="Cambria" panose="02040503050406030204" pitchFamily="18" charset="0"/>
              <a:cs typeface="Calibri" panose="020F0502020204030204" pitchFamily="34" charset="0"/>
            </a:endParaRPr>
          </a:p>
          <a:p>
            <a:pPr marL="447675" lvl="1" indent="-354013" algn="just"/>
            <a:endParaRPr lang="ru-RU" sz="2000" dirty="0">
              <a:latin typeface="+mn-lt"/>
              <a:ea typeface="Cambria" panose="02040503050406030204" pitchFamily="18" charset="0"/>
              <a:cs typeface="Calibri" panose="020F0502020204030204" pitchFamily="34" charset="0"/>
            </a:endParaRPr>
          </a:p>
          <a:p>
            <a:pPr marL="93662" algn="just"/>
            <a:endParaRPr lang="ru-RU" sz="2000" dirty="0">
              <a:latin typeface="+mn-lt"/>
              <a:ea typeface="Cambria" panose="02040503050406030204" pitchFamily="18" charset="0"/>
              <a:cs typeface="Calibri" panose="020F0502020204030204" pitchFamily="34" charset="0"/>
            </a:endParaRPr>
          </a:p>
          <a:p>
            <a:pPr marL="171450" indent="-171450">
              <a:lnSpc>
                <a:spcPct val="150000"/>
              </a:lnSpc>
              <a:buFont typeface="Wingdings" pitchFamily="2" charset="2"/>
              <a:buChar char="§"/>
            </a:pPr>
            <a:endParaRPr lang="ru-RU" sz="1600" dirty="0">
              <a:latin typeface="+mn-lt"/>
              <a:ea typeface="Cambria" panose="02040503050406030204" pitchFamily="18" charset="0"/>
              <a:cs typeface="Calibri" panose="020F0502020204030204" pitchFamily="34" charset="0"/>
            </a:endParaRPr>
          </a:p>
        </p:txBody>
      </p:sp>
      <p:cxnSp>
        <p:nvCxnSpPr>
          <p:cNvPr id="13" name="Прямая со стрелкой 12">
            <a:extLst>
              <a:ext uri="{FF2B5EF4-FFF2-40B4-BE49-F238E27FC236}">
                <a16:creationId xmlns:a16="http://schemas.microsoft.com/office/drawing/2014/main" id="{4DCD2D4C-DD62-4FE4-A44B-6A1E42A9433D}"/>
              </a:ext>
            </a:extLst>
          </p:cNvPr>
          <p:cNvCxnSpPr>
            <a:cxnSpLocks/>
          </p:cNvCxnSpPr>
          <p:nvPr/>
        </p:nvCxnSpPr>
        <p:spPr>
          <a:xfrm flipH="1" flipV="1">
            <a:off x="3116966" y="3171463"/>
            <a:ext cx="1465668" cy="25219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
            <a:extLst>
              <a:ext uri="{FF2B5EF4-FFF2-40B4-BE49-F238E27FC236}">
                <a16:creationId xmlns:a16="http://schemas.microsoft.com/office/drawing/2014/main" id="{60CA9C3F-4666-44C5-856A-F2E5C87A8826}"/>
              </a:ext>
            </a:extLst>
          </p:cNvPr>
          <p:cNvSpPr txBox="1">
            <a:spLocks/>
          </p:cNvSpPr>
          <p:nvPr/>
        </p:nvSpPr>
        <p:spPr>
          <a:xfrm>
            <a:off x="1415479" y="549631"/>
            <a:ext cx="4549385" cy="720082"/>
          </a:xfrm>
          <a:prstGeom prst="rect">
            <a:avLst/>
          </a:prstGeom>
        </p:spPr>
        <p:txBody>
          <a:bodyPr/>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algn="ctr"/>
            <a:r>
              <a:rPr lang="en-US" b="1" dirty="0">
                <a:solidFill>
                  <a:schemeClr val="tx2"/>
                </a:solidFill>
                <a:latin typeface="+mn-lt"/>
                <a:ea typeface="Cambria" panose="02040503050406030204" pitchFamily="18" charset="0"/>
                <a:cs typeface="Arial" panose="020B0604020202020204" pitchFamily="34" charset="0"/>
              </a:rPr>
              <a:t>Patient K., male, 35 years old</a:t>
            </a:r>
            <a:endParaRPr lang="ru-RU" b="1" dirty="0">
              <a:solidFill>
                <a:schemeClr val="tx2"/>
              </a:solidFill>
              <a:latin typeface="+mn-lt"/>
              <a:ea typeface="Cambria" panose="02040503050406030204" pitchFamily="18" charset="0"/>
              <a:cs typeface="Arial" panose="020B0604020202020204" pitchFamily="34" charset="0"/>
            </a:endParaRPr>
          </a:p>
          <a:p>
            <a:pPr algn="ctr"/>
            <a:r>
              <a:rPr lang="en-US" b="1" dirty="0">
                <a:solidFill>
                  <a:schemeClr val="tx2"/>
                </a:solidFill>
                <a:latin typeface="+mn-lt"/>
                <a:ea typeface="Cambria" panose="02040503050406030204" pitchFamily="18" charset="0"/>
                <a:cs typeface="Arial" panose="020B0604020202020204" pitchFamily="34" charset="0"/>
              </a:rPr>
              <a:t>Anamnesis</a:t>
            </a:r>
            <a:endParaRPr lang="ru-RU" b="1" dirty="0">
              <a:solidFill>
                <a:schemeClr val="tx2"/>
              </a:solidFill>
              <a:latin typeface="+mn-lt"/>
              <a:ea typeface="Cambria" panose="02040503050406030204" pitchFamily="18" charset="0"/>
              <a:cs typeface="Arial" panose="020B0604020202020204" pitchFamily="34" charset="0"/>
            </a:endParaRPr>
          </a:p>
        </p:txBody>
      </p:sp>
      <p:pic>
        <p:nvPicPr>
          <p:cNvPr id="14" name="Рисунок 13">
            <a:extLst>
              <a:ext uri="{FF2B5EF4-FFF2-40B4-BE49-F238E27FC236}">
                <a16:creationId xmlns:a16="http://schemas.microsoft.com/office/drawing/2014/main" id="{36CEE29F-C5D6-403E-A0C0-50E453218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15" name="Picture 2">
            <a:extLst>
              <a:ext uri="{FF2B5EF4-FFF2-40B4-BE49-F238E27FC236}">
                <a16:creationId xmlns:a16="http://schemas.microsoft.com/office/drawing/2014/main" id="{6E18BC79-06E2-4E03-8B92-0B313A1A638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Стрелка: вправо 23">
            <a:extLst>
              <a:ext uri="{FF2B5EF4-FFF2-40B4-BE49-F238E27FC236}">
                <a16:creationId xmlns:a16="http://schemas.microsoft.com/office/drawing/2014/main" id="{2296EED8-F198-42A6-BB22-891ABBE58A38}"/>
              </a:ext>
            </a:extLst>
          </p:cNvPr>
          <p:cNvSpPr/>
          <p:nvPr/>
        </p:nvSpPr>
        <p:spPr>
          <a:xfrm>
            <a:off x="350873" y="5571463"/>
            <a:ext cx="11266968" cy="9635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5" name="TextBox 24">
            <a:extLst>
              <a:ext uri="{FF2B5EF4-FFF2-40B4-BE49-F238E27FC236}">
                <a16:creationId xmlns:a16="http://schemas.microsoft.com/office/drawing/2014/main" id="{4B3A8C54-C90D-4E99-B353-01C217623D7E}"/>
              </a:ext>
            </a:extLst>
          </p:cNvPr>
          <p:cNvSpPr txBox="1"/>
          <p:nvPr/>
        </p:nvSpPr>
        <p:spPr>
          <a:xfrm>
            <a:off x="382772" y="5877661"/>
            <a:ext cx="1079719" cy="369332"/>
          </a:xfrm>
          <a:prstGeom prst="rect">
            <a:avLst/>
          </a:prstGeom>
          <a:noFill/>
        </p:spPr>
        <p:txBody>
          <a:bodyPr wrap="none" rtlCol="0">
            <a:spAutoFit/>
          </a:bodyPr>
          <a:lstStyle/>
          <a:p>
            <a:r>
              <a:rPr lang="en-US" dirty="0">
                <a:solidFill>
                  <a:srgbClr val="002060"/>
                </a:solidFill>
              </a:rPr>
              <a:t>Nov </a:t>
            </a:r>
            <a:r>
              <a:rPr lang="ru-RU" dirty="0">
                <a:solidFill>
                  <a:srgbClr val="002060"/>
                </a:solidFill>
              </a:rPr>
              <a:t>2020</a:t>
            </a:r>
          </a:p>
        </p:txBody>
      </p:sp>
      <p:sp>
        <p:nvSpPr>
          <p:cNvPr id="26" name="TextBox 25">
            <a:extLst>
              <a:ext uri="{FF2B5EF4-FFF2-40B4-BE49-F238E27FC236}">
                <a16:creationId xmlns:a16="http://schemas.microsoft.com/office/drawing/2014/main" id="{ECACAE58-B87C-494A-8EA7-D776783A6C81}"/>
              </a:ext>
            </a:extLst>
          </p:cNvPr>
          <p:cNvSpPr txBox="1"/>
          <p:nvPr/>
        </p:nvSpPr>
        <p:spPr>
          <a:xfrm>
            <a:off x="2172477" y="5877661"/>
            <a:ext cx="1061509" cy="369332"/>
          </a:xfrm>
          <a:prstGeom prst="rect">
            <a:avLst/>
          </a:prstGeom>
          <a:noFill/>
        </p:spPr>
        <p:txBody>
          <a:bodyPr wrap="none" rtlCol="0">
            <a:spAutoFit/>
          </a:bodyPr>
          <a:lstStyle/>
          <a:p>
            <a:r>
              <a:rPr lang="en-US" dirty="0">
                <a:solidFill>
                  <a:srgbClr val="002060"/>
                </a:solidFill>
              </a:rPr>
              <a:t>Dec </a:t>
            </a:r>
            <a:r>
              <a:rPr lang="ru-RU" dirty="0">
                <a:solidFill>
                  <a:srgbClr val="002060"/>
                </a:solidFill>
              </a:rPr>
              <a:t>2020</a:t>
            </a:r>
          </a:p>
        </p:txBody>
      </p:sp>
      <p:sp>
        <p:nvSpPr>
          <p:cNvPr id="27" name="TextBox 26">
            <a:extLst>
              <a:ext uri="{FF2B5EF4-FFF2-40B4-BE49-F238E27FC236}">
                <a16:creationId xmlns:a16="http://schemas.microsoft.com/office/drawing/2014/main" id="{4D4F3193-1145-4386-9C03-56374F32B2FD}"/>
              </a:ext>
            </a:extLst>
          </p:cNvPr>
          <p:cNvSpPr txBox="1"/>
          <p:nvPr/>
        </p:nvSpPr>
        <p:spPr>
          <a:xfrm>
            <a:off x="4142933" y="5878502"/>
            <a:ext cx="1011815" cy="369332"/>
          </a:xfrm>
          <a:prstGeom prst="rect">
            <a:avLst/>
          </a:prstGeom>
          <a:noFill/>
        </p:spPr>
        <p:txBody>
          <a:bodyPr wrap="none" rtlCol="0">
            <a:spAutoFit/>
          </a:bodyPr>
          <a:lstStyle/>
          <a:p>
            <a:r>
              <a:rPr lang="en-US" b="1" dirty="0">
                <a:solidFill>
                  <a:srgbClr val="002060"/>
                </a:solidFill>
              </a:rPr>
              <a:t>Jan </a:t>
            </a:r>
            <a:r>
              <a:rPr lang="ru-RU" b="1" dirty="0">
                <a:solidFill>
                  <a:srgbClr val="002060"/>
                </a:solidFill>
              </a:rPr>
              <a:t>2021</a:t>
            </a:r>
          </a:p>
        </p:txBody>
      </p:sp>
      <p:sp>
        <p:nvSpPr>
          <p:cNvPr id="28" name="TextBox 27">
            <a:extLst>
              <a:ext uri="{FF2B5EF4-FFF2-40B4-BE49-F238E27FC236}">
                <a16:creationId xmlns:a16="http://schemas.microsoft.com/office/drawing/2014/main" id="{F0446B5C-61E9-4A6C-B682-A847A434BD31}"/>
              </a:ext>
            </a:extLst>
          </p:cNvPr>
          <p:cNvSpPr txBox="1"/>
          <p:nvPr/>
        </p:nvSpPr>
        <p:spPr>
          <a:xfrm>
            <a:off x="6169839" y="5878502"/>
            <a:ext cx="1045286" cy="369332"/>
          </a:xfrm>
          <a:prstGeom prst="rect">
            <a:avLst/>
          </a:prstGeom>
          <a:noFill/>
        </p:spPr>
        <p:txBody>
          <a:bodyPr wrap="none" rtlCol="0">
            <a:spAutoFit/>
          </a:bodyPr>
          <a:lstStyle/>
          <a:p>
            <a:r>
              <a:rPr lang="en-US" dirty="0">
                <a:solidFill>
                  <a:srgbClr val="002060"/>
                </a:solidFill>
              </a:rPr>
              <a:t>Feb </a:t>
            </a:r>
            <a:r>
              <a:rPr lang="ru-RU" dirty="0">
                <a:solidFill>
                  <a:srgbClr val="002060"/>
                </a:solidFill>
              </a:rPr>
              <a:t>2021</a:t>
            </a:r>
          </a:p>
        </p:txBody>
      </p:sp>
      <p:sp>
        <p:nvSpPr>
          <p:cNvPr id="29" name="TextBox 28">
            <a:extLst>
              <a:ext uri="{FF2B5EF4-FFF2-40B4-BE49-F238E27FC236}">
                <a16:creationId xmlns:a16="http://schemas.microsoft.com/office/drawing/2014/main" id="{E3BE5D5E-8DAA-4578-B5CD-642F79D1B122}"/>
              </a:ext>
            </a:extLst>
          </p:cNvPr>
          <p:cNvSpPr txBox="1"/>
          <p:nvPr/>
        </p:nvSpPr>
        <p:spPr>
          <a:xfrm>
            <a:off x="8267882" y="5877661"/>
            <a:ext cx="1093569" cy="369332"/>
          </a:xfrm>
          <a:prstGeom prst="rect">
            <a:avLst/>
          </a:prstGeom>
          <a:noFill/>
        </p:spPr>
        <p:txBody>
          <a:bodyPr wrap="none" rtlCol="0">
            <a:spAutoFit/>
          </a:bodyPr>
          <a:lstStyle/>
          <a:p>
            <a:r>
              <a:rPr lang="en-US" dirty="0">
                <a:solidFill>
                  <a:srgbClr val="002060"/>
                </a:solidFill>
              </a:rPr>
              <a:t>Mar </a:t>
            </a:r>
            <a:r>
              <a:rPr lang="ru-RU" dirty="0">
                <a:solidFill>
                  <a:srgbClr val="002060"/>
                </a:solidFill>
              </a:rPr>
              <a:t>2021</a:t>
            </a:r>
          </a:p>
        </p:txBody>
      </p:sp>
      <p:sp>
        <p:nvSpPr>
          <p:cNvPr id="30" name="TextBox 29">
            <a:extLst>
              <a:ext uri="{FF2B5EF4-FFF2-40B4-BE49-F238E27FC236}">
                <a16:creationId xmlns:a16="http://schemas.microsoft.com/office/drawing/2014/main" id="{F3182ADD-BEAB-413F-9920-9B0D5F54183F}"/>
              </a:ext>
            </a:extLst>
          </p:cNvPr>
          <p:cNvSpPr txBox="1"/>
          <p:nvPr/>
        </p:nvSpPr>
        <p:spPr>
          <a:xfrm>
            <a:off x="10086777" y="5877661"/>
            <a:ext cx="1040670" cy="369332"/>
          </a:xfrm>
          <a:prstGeom prst="rect">
            <a:avLst/>
          </a:prstGeom>
          <a:noFill/>
        </p:spPr>
        <p:txBody>
          <a:bodyPr wrap="none" rtlCol="0">
            <a:spAutoFit/>
          </a:bodyPr>
          <a:lstStyle/>
          <a:p>
            <a:r>
              <a:rPr lang="en-US" dirty="0"/>
              <a:t>Apr </a:t>
            </a:r>
            <a:r>
              <a:rPr lang="ru-RU" dirty="0"/>
              <a:t>2021</a:t>
            </a:r>
          </a:p>
        </p:txBody>
      </p:sp>
    </p:spTree>
    <p:extLst>
      <p:ext uri="{BB962C8B-B14F-4D97-AF65-F5344CB8AC3E}">
        <p14:creationId xmlns:p14="http://schemas.microsoft.com/office/powerpoint/2010/main" val="203674381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7B6E7E-CBA1-4142-8873-9E48E8E7EBBC}"/>
              </a:ext>
            </a:extLst>
          </p:cNvPr>
          <p:cNvSpPr>
            <a:spLocks noGrp="1"/>
          </p:cNvSpPr>
          <p:nvPr>
            <p:ph type="title"/>
          </p:nvPr>
        </p:nvSpPr>
        <p:spPr>
          <a:xfrm>
            <a:off x="1488570" y="365125"/>
            <a:ext cx="9865229" cy="1325563"/>
          </a:xfrm>
        </p:spPr>
        <p:txBody>
          <a:bodyPr/>
          <a:lstStyle/>
          <a:p>
            <a:r>
              <a:rPr lang="en-US" b="1" dirty="0">
                <a:solidFill>
                  <a:srgbClr val="002060"/>
                </a:solidFill>
              </a:rPr>
              <a:t>Suspicion for myocarditis</a:t>
            </a:r>
            <a:endParaRPr lang="ru-RU" b="1" dirty="0">
              <a:solidFill>
                <a:srgbClr val="002060"/>
              </a:solidFill>
            </a:endParaRPr>
          </a:p>
        </p:txBody>
      </p:sp>
      <p:sp>
        <p:nvSpPr>
          <p:cNvPr id="3" name="Объект 2">
            <a:extLst>
              <a:ext uri="{FF2B5EF4-FFF2-40B4-BE49-F238E27FC236}">
                <a16:creationId xmlns:a16="http://schemas.microsoft.com/office/drawing/2014/main" id="{0FB275F8-3636-4BCA-82B8-BD3F39ED56FF}"/>
              </a:ext>
            </a:extLst>
          </p:cNvPr>
          <p:cNvSpPr>
            <a:spLocks noGrp="1"/>
          </p:cNvSpPr>
          <p:nvPr>
            <p:ph idx="1"/>
          </p:nvPr>
        </p:nvSpPr>
        <p:spPr/>
        <p:txBody>
          <a:bodyPr/>
          <a:lstStyle/>
          <a:p>
            <a:r>
              <a:rPr lang="en-US" dirty="0"/>
              <a:t>When there is increased suspicion for cardiac involvement with COVID-19, initial testing should consist of an ECG, measurement of </a:t>
            </a:r>
            <a:r>
              <a:rPr lang="en-US" dirty="0" err="1"/>
              <a:t>cTn</a:t>
            </a:r>
            <a:r>
              <a:rPr lang="en-US" dirty="0"/>
              <a:t> (preferably using a high-sensitivity assay), and an echocardiogram.</a:t>
            </a:r>
          </a:p>
          <a:p>
            <a:r>
              <a:rPr lang="en-US" dirty="0"/>
              <a:t>Cardiology consultation is recommended for those with a rising </a:t>
            </a:r>
            <a:r>
              <a:rPr lang="en-US" dirty="0" err="1"/>
              <a:t>cTn</a:t>
            </a:r>
            <a:r>
              <a:rPr lang="en-US" dirty="0"/>
              <a:t> and/or ECG or echocardiographic abnormalities concerning for myocarditis.</a:t>
            </a:r>
          </a:p>
          <a:p>
            <a:r>
              <a:rPr lang="en-US" dirty="0"/>
              <a:t>CMR is recommended in hemodynamically stable patients with suspected myocarditis.</a:t>
            </a:r>
            <a:endParaRPr lang="ru-RU" dirty="0"/>
          </a:p>
        </p:txBody>
      </p:sp>
      <p:pic>
        <p:nvPicPr>
          <p:cNvPr id="4" name="Рисунок 3">
            <a:extLst>
              <a:ext uri="{FF2B5EF4-FFF2-40B4-BE49-F238E27FC236}">
                <a16:creationId xmlns:a16="http://schemas.microsoft.com/office/drawing/2014/main" id="{EF100256-61BE-403C-9889-97D9DEF6E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5" name="Picture 2">
            <a:extLst>
              <a:ext uri="{FF2B5EF4-FFF2-40B4-BE49-F238E27FC236}">
                <a16:creationId xmlns:a16="http://schemas.microsoft.com/office/drawing/2014/main" id="{8D615673-549C-4B1E-9CE1-49FE956471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82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90488E89-B15A-498F-AA6A-AD65C029B8A2}"/>
              </a:ext>
            </a:extLst>
          </p:cNvPr>
          <p:cNvPicPr>
            <a:picLocks noChangeAspect="1"/>
          </p:cNvPicPr>
          <p:nvPr/>
        </p:nvPicPr>
        <p:blipFill rotWithShape="1">
          <a:blip r:embed="rId3"/>
          <a:srcRect r="60739" b="45632"/>
          <a:stretch/>
        </p:blipFill>
        <p:spPr>
          <a:xfrm>
            <a:off x="1044359" y="1147232"/>
            <a:ext cx="8217887" cy="4632425"/>
          </a:xfrm>
          <a:prstGeom prst="rect">
            <a:avLst/>
          </a:prstGeom>
        </p:spPr>
      </p:pic>
      <p:sp>
        <p:nvSpPr>
          <p:cNvPr id="2" name="TextBox 1">
            <a:extLst>
              <a:ext uri="{FF2B5EF4-FFF2-40B4-BE49-F238E27FC236}">
                <a16:creationId xmlns:a16="http://schemas.microsoft.com/office/drawing/2014/main" id="{4176E871-38DC-4096-A1A2-38239062F943}"/>
              </a:ext>
            </a:extLst>
          </p:cNvPr>
          <p:cNvSpPr txBox="1"/>
          <p:nvPr/>
        </p:nvSpPr>
        <p:spPr>
          <a:xfrm>
            <a:off x="8026010" y="847484"/>
            <a:ext cx="1236236" cy="369332"/>
          </a:xfrm>
          <a:prstGeom prst="rect">
            <a:avLst/>
          </a:prstGeom>
          <a:noFill/>
        </p:spPr>
        <p:txBody>
          <a:bodyPr wrap="none" rtlCol="0">
            <a:spAutoFit/>
          </a:bodyPr>
          <a:lstStyle/>
          <a:p>
            <a:r>
              <a:rPr lang="en-US" dirty="0"/>
              <a:t>21.01.2021</a:t>
            </a:r>
            <a:endParaRPr lang="ru-RU" dirty="0"/>
          </a:p>
        </p:txBody>
      </p:sp>
      <p:sp>
        <p:nvSpPr>
          <p:cNvPr id="7" name="Text Placeholder 1">
            <a:extLst>
              <a:ext uri="{FF2B5EF4-FFF2-40B4-BE49-F238E27FC236}">
                <a16:creationId xmlns:a16="http://schemas.microsoft.com/office/drawing/2014/main" id="{030351DB-7008-43A7-ABEB-3DDE9D8E5336}"/>
              </a:ext>
            </a:extLst>
          </p:cNvPr>
          <p:cNvSpPr txBox="1">
            <a:spLocks/>
          </p:cNvSpPr>
          <p:nvPr/>
        </p:nvSpPr>
        <p:spPr>
          <a:xfrm>
            <a:off x="1415479" y="549631"/>
            <a:ext cx="4549385" cy="720082"/>
          </a:xfrm>
          <a:prstGeom prst="rect">
            <a:avLst/>
          </a:prstGeom>
        </p:spPr>
        <p:txBody>
          <a:bodyPr/>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algn="ctr"/>
            <a:r>
              <a:rPr lang="en-US" b="1" dirty="0">
                <a:solidFill>
                  <a:schemeClr val="tx2"/>
                </a:solidFill>
                <a:latin typeface="+mn-lt"/>
                <a:ea typeface="Cambria" panose="02040503050406030204" pitchFamily="18" charset="0"/>
                <a:cs typeface="Arial" panose="020B0604020202020204" pitchFamily="34" charset="0"/>
              </a:rPr>
              <a:t>Patient K., male, 35 years old</a:t>
            </a:r>
            <a:endParaRPr lang="ru-RU" b="1" dirty="0">
              <a:solidFill>
                <a:schemeClr val="tx2"/>
              </a:solidFill>
              <a:latin typeface="+mn-lt"/>
              <a:ea typeface="Cambria" panose="02040503050406030204" pitchFamily="18" charset="0"/>
              <a:cs typeface="Arial" panose="020B0604020202020204" pitchFamily="34" charset="0"/>
            </a:endParaRPr>
          </a:p>
          <a:p>
            <a:pPr algn="ctr"/>
            <a:endParaRPr lang="ru-RU" b="1" dirty="0">
              <a:solidFill>
                <a:schemeClr val="tx2"/>
              </a:solidFill>
              <a:latin typeface="+mn-lt"/>
              <a:ea typeface="Cambria" panose="02040503050406030204" pitchFamily="18" charset="0"/>
              <a:cs typeface="Arial" panose="020B0604020202020204" pitchFamily="34" charset="0"/>
            </a:endParaRPr>
          </a:p>
        </p:txBody>
      </p:sp>
      <p:pic>
        <p:nvPicPr>
          <p:cNvPr id="16" name="Рисунок 15">
            <a:extLst>
              <a:ext uri="{FF2B5EF4-FFF2-40B4-BE49-F238E27FC236}">
                <a16:creationId xmlns:a16="http://schemas.microsoft.com/office/drawing/2014/main" id="{D24E7823-81EA-4CF9-BF19-99C7F7880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17" name="Picture 2">
            <a:extLst>
              <a:ext uri="{FF2B5EF4-FFF2-40B4-BE49-F238E27FC236}">
                <a16:creationId xmlns:a16="http://schemas.microsoft.com/office/drawing/2014/main" id="{54F620FD-594A-4BFE-9D06-5810FCE8C99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Стрелка: вправо 17">
            <a:extLst>
              <a:ext uri="{FF2B5EF4-FFF2-40B4-BE49-F238E27FC236}">
                <a16:creationId xmlns:a16="http://schemas.microsoft.com/office/drawing/2014/main" id="{7F2D91A8-3E37-42E1-A456-A85FEECF21BB}"/>
              </a:ext>
            </a:extLst>
          </p:cNvPr>
          <p:cNvSpPr/>
          <p:nvPr/>
        </p:nvSpPr>
        <p:spPr>
          <a:xfrm>
            <a:off x="350873" y="5571463"/>
            <a:ext cx="11266968" cy="9635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19" name="TextBox 18">
            <a:extLst>
              <a:ext uri="{FF2B5EF4-FFF2-40B4-BE49-F238E27FC236}">
                <a16:creationId xmlns:a16="http://schemas.microsoft.com/office/drawing/2014/main" id="{49F40EC7-6CC1-4A11-A15F-224EE80FF468}"/>
              </a:ext>
            </a:extLst>
          </p:cNvPr>
          <p:cNvSpPr txBox="1"/>
          <p:nvPr/>
        </p:nvSpPr>
        <p:spPr>
          <a:xfrm>
            <a:off x="382772" y="5877661"/>
            <a:ext cx="1079719" cy="369332"/>
          </a:xfrm>
          <a:prstGeom prst="rect">
            <a:avLst/>
          </a:prstGeom>
          <a:noFill/>
        </p:spPr>
        <p:txBody>
          <a:bodyPr wrap="none" rtlCol="0">
            <a:spAutoFit/>
          </a:bodyPr>
          <a:lstStyle/>
          <a:p>
            <a:r>
              <a:rPr lang="en-US" dirty="0">
                <a:solidFill>
                  <a:srgbClr val="002060"/>
                </a:solidFill>
              </a:rPr>
              <a:t>Nov </a:t>
            </a:r>
            <a:r>
              <a:rPr lang="ru-RU" dirty="0">
                <a:solidFill>
                  <a:srgbClr val="002060"/>
                </a:solidFill>
              </a:rPr>
              <a:t>2020</a:t>
            </a:r>
          </a:p>
        </p:txBody>
      </p:sp>
      <p:sp>
        <p:nvSpPr>
          <p:cNvPr id="20" name="TextBox 19">
            <a:extLst>
              <a:ext uri="{FF2B5EF4-FFF2-40B4-BE49-F238E27FC236}">
                <a16:creationId xmlns:a16="http://schemas.microsoft.com/office/drawing/2014/main" id="{11EA9EE4-C57C-451D-9754-976741CACF06}"/>
              </a:ext>
            </a:extLst>
          </p:cNvPr>
          <p:cNvSpPr txBox="1"/>
          <p:nvPr/>
        </p:nvSpPr>
        <p:spPr>
          <a:xfrm>
            <a:off x="2172477" y="5877661"/>
            <a:ext cx="1061509" cy="369332"/>
          </a:xfrm>
          <a:prstGeom prst="rect">
            <a:avLst/>
          </a:prstGeom>
          <a:noFill/>
        </p:spPr>
        <p:txBody>
          <a:bodyPr wrap="none" rtlCol="0">
            <a:spAutoFit/>
          </a:bodyPr>
          <a:lstStyle/>
          <a:p>
            <a:r>
              <a:rPr lang="en-US" dirty="0">
                <a:solidFill>
                  <a:srgbClr val="002060"/>
                </a:solidFill>
              </a:rPr>
              <a:t>Dec </a:t>
            </a:r>
            <a:r>
              <a:rPr lang="ru-RU" dirty="0">
                <a:solidFill>
                  <a:srgbClr val="002060"/>
                </a:solidFill>
              </a:rPr>
              <a:t>2020</a:t>
            </a:r>
          </a:p>
        </p:txBody>
      </p:sp>
      <p:sp>
        <p:nvSpPr>
          <p:cNvPr id="21" name="TextBox 20">
            <a:extLst>
              <a:ext uri="{FF2B5EF4-FFF2-40B4-BE49-F238E27FC236}">
                <a16:creationId xmlns:a16="http://schemas.microsoft.com/office/drawing/2014/main" id="{283B203F-2F3D-4BC4-B1E9-3360F11EE0F3}"/>
              </a:ext>
            </a:extLst>
          </p:cNvPr>
          <p:cNvSpPr txBox="1"/>
          <p:nvPr/>
        </p:nvSpPr>
        <p:spPr>
          <a:xfrm>
            <a:off x="4142933" y="5878502"/>
            <a:ext cx="1011815" cy="369332"/>
          </a:xfrm>
          <a:prstGeom prst="rect">
            <a:avLst/>
          </a:prstGeom>
          <a:noFill/>
        </p:spPr>
        <p:txBody>
          <a:bodyPr wrap="none" rtlCol="0">
            <a:spAutoFit/>
          </a:bodyPr>
          <a:lstStyle/>
          <a:p>
            <a:r>
              <a:rPr lang="en-US" b="1" dirty="0">
                <a:solidFill>
                  <a:srgbClr val="002060"/>
                </a:solidFill>
              </a:rPr>
              <a:t>Jan </a:t>
            </a:r>
            <a:r>
              <a:rPr lang="ru-RU" b="1" dirty="0">
                <a:solidFill>
                  <a:srgbClr val="002060"/>
                </a:solidFill>
              </a:rPr>
              <a:t>2021</a:t>
            </a:r>
          </a:p>
        </p:txBody>
      </p:sp>
      <p:sp>
        <p:nvSpPr>
          <p:cNvPr id="22" name="TextBox 21">
            <a:extLst>
              <a:ext uri="{FF2B5EF4-FFF2-40B4-BE49-F238E27FC236}">
                <a16:creationId xmlns:a16="http://schemas.microsoft.com/office/drawing/2014/main" id="{8D9F8ED8-FEC3-44C4-8883-F76B09C8B1A7}"/>
              </a:ext>
            </a:extLst>
          </p:cNvPr>
          <p:cNvSpPr txBox="1"/>
          <p:nvPr/>
        </p:nvSpPr>
        <p:spPr>
          <a:xfrm>
            <a:off x="6169839" y="5878502"/>
            <a:ext cx="1045286" cy="369332"/>
          </a:xfrm>
          <a:prstGeom prst="rect">
            <a:avLst/>
          </a:prstGeom>
          <a:noFill/>
        </p:spPr>
        <p:txBody>
          <a:bodyPr wrap="none" rtlCol="0">
            <a:spAutoFit/>
          </a:bodyPr>
          <a:lstStyle/>
          <a:p>
            <a:r>
              <a:rPr lang="en-US" dirty="0">
                <a:solidFill>
                  <a:srgbClr val="002060"/>
                </a:solidFill>
              </a:rPr>
              <a:t>Feb </a:t>
            </a:r>
            <a:r>
              <a:rPr lang="ru-RU" dirty="0">
                <a:solidFill>
                  <a:srgbClr val="002060"/>
                </a:solidFill>
              </a:rPr>
              <a:t>2021</a:t>
            </a:r>
          </a:p>
        </p:txBody>
      </p:sp>
      <p:sp>
        <p:nvSpPr>
          <p:cNvPr id="23" name="TextBox 22">
            <a:extLst>
              <a:ext uri="{FF2B5EF4-FFF2-40B4-BE49-F238E27FC236}">
                <a16:creationId xmlns:a16="http://schemas.microsoft.com/office/drawing/2014/main" id="{00B5445D-DF2C-48C1-A611-1D64E621FF2D}"/>
              </a:ext>
            </a:extLst>
          </p:cNvPr>
          <p:cNvSpPr txBox="1"/>
          <p:nvPr/>
        </p:nvSpPr>
        <p:spPr>
          <a:xfrm>
            <a:off x="8267882" y="5877661"/>
            <a:ext cx="1093569" cy="369332"/>
          </a:xfrm>
          <a:prstGeom prst="rect">
            <a:avLst/>
          </a:prstGeom>
          <a:noFill/>
        </p:spPr>
        <p:txBody>
          <a:bodyPr wrap="none" rtlCol="0">
            <a:spAutoFit/>
          </a:bodyPr>
          <a:lstStyle/>
          <a:p>
            <a:r>
              <a:rPr lang="en-US" dirty="0">
                <a:solidFill>
                  <a:srgbClr val="002060"/>
                </a:solidFill>
              </a:rPr>
              <a:t>Mar </a:t>
            </a:r>
            <a:r>
              <a:rPr lang="ru-RU" dirty="0">
                <a:solidFill>
                  <a:srgbClr val="002060"/>
                </a:solidFill>
              </a:rPr>
              <a:t>2021</a:t>
            </a:r>
          </a:p>
        </p:txBody>
      </p:sp>
      <p:sp>
        <p:nvSpPr>
          <p:cNvPr id="24" name="TextBox 23">
            <a:extLst>
              <a:ext uri="{FF2B5EF4-FFF2-40B4-BE49-F238E27FC236}">
                <a16:creationId xmlns:a16="http://schemas.microsoft.com/office/drawing/2014/main" id="{7CE9001B-A316-4456-BA66-516D37449A6F}"/>
              </a:ext>
            </a:extLst>
          </p:cNvPr>
          <p:cNvSpPr txBox="1"/>
          <p:nvPr/>
        </p:nvSpPr>
        <p:spPr>
          <a:xfrm>
            <a:off x="10086777" y="5877661"/>
            <a:ext cx="1040670" cy="369332"/>
          </a:xfrm>
          <a:prstGeom prst="rect">
            <a:avLst/>
          </a:prstGeom>
          <a:noFill/>
        </p:spPr>
        <p:txBody>
          <a:bodyPr wrap="none" rtlCol="0">
            <a:spAutoFit/>
          </a:bodyPr>
          <a:lstStyle/>
          <a:p>
            <a:r>
              <a:rPr lang="en-US" dirty="0"/>
              <a:t>Apr </a:t>
            </a:r>
            <a:r>
              <a:rPr lang="ru-RU" dirty="0"/>
              <a:t>2021</a:t>
            </a:r>
          </a:p>
        </p:txBody>
      </p:sp>
    </p:spTree>
    <p:extLst>
      <p:ext uri="{BB962C8B-B14F-4D97-AF65-F5344CB8AC3E}">
        <p14:creationId xmlns:p14="http://schemas.microsoft.com/office/powerpoint/2010/main" val="147574857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A7BF977-9AF1-4EFE-A366-193FB9E951B2}"/>
              </a:ext>
            </a:extLst>
          </p:cNvPr>
          <p:cNvPicPr>
            <a:picLocks noChangeAspect="1"/>
          </p:cNvPicPr>
          <p:nvPr/>
        </p:nvPicPr>
        <p:blipFill rotWithShape="1">
          <a:blip r:embed="rId3"/>
          <a:srcRect r="55776"/>
          <a:stretch/>
        </p:blipFill>
        <p:spPr>
          <a:xfrm>
            <a:off x="704791" y="1399758"/>
            <a:ext cx="3303683" cy="2117502"/>
          </a:xfrm>
          <a:prstGeom prst="rect">
            <a:avLst/>
          </a:prstGeom>
        </p:spPr>
      </p:pic>
      <p:pic>
        <p:nvPicPr>
          <p:cNvPr id="5" name="Рисунок 4">
            <a:extLst>
              <a:ext uri="{FF2B5EF4-FFF2-40B4-BE49-F238E27FC236}">
                <a16:creationId xmlns:a16="http://schemas.microsoft.com/office/drawing/2014/main" id="{963E4C85-E3B9-43F5-8A49-5C0B791F4406}"/>
              </a:ext>
            </a:extLst>
          </p:cNvPr>
          <p:cNvPicPr>
            <a:picLocks noChangeAspect="1"/>
          </p:cNvPicPr>
          <p:nvPr/>
        </p:nvPicPr>
        <p:blipFill rotWithShape="1">
          <a:blip r:embed="rId3"/>
          <a:srcRect l="55776"/>
          <a:stretch/>
        </p:blipFill>
        <p:spPr>
          <a:xfrm>
            <a:off x="672892" y="3586614"/>
            <a:ext cx="3335582" cy="2137948"/>
          </a:xfrm>
          <a:prstGeom prst="rect">
            <a:avLst/>
          </a:prstGeom>
        </p:spPr>
      </p:pic>
      <p:sp>
        <p:nvSpPr>
          <p:cNvPr id="8" name="Text Placeholder 1">
            <a:extLst>
              <a:ext uri="{FF2B5EF4-FFF2-40B4-BE49-F238E27FC236}">
                <a16:creationId xmlns:a16="http://schemas.microsoft.com/office/drawing/2014/main" id="{833A6273-B7D1-4845-BF14-CF89F89A5016}"/>
              </a:ext>
            </a:extLst>
          </p:cNvPr>
          <p:cNvSpPr txBox="1">
            <a:spLocks/>
          </p:cNvSpPr>
          <p:nvPr/>
        </p:nvSpPr>
        <p:spPr>
          <a:xfrm>
            <a:off x="1415479" y="836712"/>
            <a:ext cx="4549385" cy="720082"/>
          </a:xfrm>
          <a:prstGeom prst="rect">
            <a:avLst/>
          </a:prstGeom>
        </p:spPr>
        <p:txBody>
          <a:bodyPr/>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algn="ctr"/>
            <a:r>
              <a:rPr lang="en-US" b="1" dirty="0">
                <a:solidFill>
                  <a:schemeClr val="tx2"/>
                </a:solidFill>
                <a:latin typeface="+mn-lt"/>
                <a:ea typeface="Cambria" panose="02040503050406030204" pitchFamily="18" charset="0"/>
                <a:cs typeface="Arial" panose="020B0604020202020204" pitchFamily="34" charset="0"/>
              </a:rPr>
              <a:t>Patient K., male, 35 years old</a:t>
            </a:r>
            <a:endParaRPr lang="ru-RU" b="1" dirty="0">
              <a:solidFill>
                <a:schemeClr val="tx2"/>
              </a:solidFill>
              <a:latin typeface="+mn-lt"/>
              <a:ea typeface="Cambria" panose="02040503050406030204" pitchFamily="18" charset="0"/>
              <a:cs typeface="Arial" panose="020B0604020202020204" pitchFamily="34" charset="0"/>
            </a:endParaRPr>
          </a:p>
          <a:p>
            <a:pPr algn="ctr"/>
            <a:endParaRPr lang="ru-RU" b="1" dirty="0">
              <a:solidFill>
                <a:schemeClr val="tx2"/>
              </a:solidFill>
              <a:latin typeface="+mn-lt"/>
              <a:ea typeface="Cambria" panose="02040503050406030204" pitchFamily="18" charset="0"/>
              <a:cs typeface="Arial" panose="020B0604020202020204" pitchFamily="34" charset="0"/>
            </a:endParaRPr>
          </a:p>
        </p:txBody>
      </p:sp>
      <p:graphicFrame>
        <p:nvGraphicFramePr>
          <p:cNvPr id="17" name="Объект 3">
            <a:extLst>
              <a:ext uri="{FF2B5EF4-FFF2-40B4-BE49-F238E27FC236}">
                <a16:creationId xmlns:a16="http://schemas.microsoft.com/office/drawing/2014/main" id="{7AF22AD0-B8E4-4C6F-97AB-8CBE98CB744B}"/>
              </a:ext>
            </a:extLst>
          </p:cNvPr>
          <p:cNvGraphicFramePr>
            <a:graphicFrameLocks/>
          </p:cNvGraphicFramePr>
          <p:nvPr>
            <p:extLst>
              <p:ext uri="{D42A27DB-BD31-4B8C-83A1-F6EECF244321}">
                <p14:modId xmlns:p14="http://schemas.microsoft.com/office/powerpoint/2010/main" val="1202946308"/>
              </p:ext>
            </p:extLst>
          </p:nvPr>
        </p:nvGraphicFramePr>
        <p:xfrm>
          <a:off x="4079135" y="1445250"/>
          <a:ext cx="6633588" cy="4279312"/>
        </p:xfrm>
        <a:graphic>
          <a:graphicData uri="http://schemas.openxmlformats.org/drawingml/2006/table">
            <a:tbl>
              <a:tblPr firstRow="1">
                <a:tableStyleId>{B301B821-A1FF-4177-AEE7-76D212191A09}</a:tableStyleId>
              </a:tblPr>
              <a:tblGrid>
                <a:gridCol w="4021439">
                  <a:extLst>
                    <a:ext uri="{9D8B030D-6E8A-4147-A177-3AD203B41FA5}">
                      <a16:colId xmlns:a16="http://schemas.microsoft.com/office/drawing/2014/main" val="20000"/>
                    </a:ext>
                  </a:extLst>
                </a:gridCol>
                <a:gridCol w="2612149">
                  <a:extLst>
                    <a:ext uri="{9D8B030D-6E8A-4147-A177-3AD203B41FA5}">
                      <a16:colId xmlns:a16="http://schemas.microsoft.com/office/drawing/2014/main" val="20001"/>
                    </a:ext>
                  </a:extLst>
                </a:gridCol>
              </a:tblGrid>
              <a:tr h="352259">
                <a:tc>
                  <a:txBody>
                    <a:bodyPr/>
                    <a:lstStyle/>
                    <a:p>
                      <a:r>
                        <a:rPr lang="en-US" sz="1600" dirty="0">
                          <a:latin typeface="+mn-lt"/>
                          <a:ea typeface="Cambria" panose="02040503050406030204" pitchFamily="18" charset="0"/>
                          <a:cs typeface="Arial" panose="020B0604020202020204" pitchFamily="34" charset="0"/>
                        </a:rPr>
                        <a:t>Apical position</a:t>
                      </a:r>
                      <a:endParaRPr lang="ru-RU" sz="1600" dirty="0">
                        <a:latin typeface="+mn-lt"/>
                        <a:ea typeface="Cambria" panose="02040503050406030204" pitchFamily="18" charset="0"/>
                        <a:cs typeface="Arial" panose="020B0604020202020204" pitchFamily="34" charset="0"/>
                      </a:endParaRPr>
                    </a:p>
                  </a:txBody>
                  <a:tcPr/>
                </a:tc>
                <a:tc>
                  <a:txBody>
                    <a:bodyPr/>
                    <a:lstStyle/>
                    <a:p>
                      <a:pPr algn="ctr"/>
                      <a:r>
                        <a:rPr lang="ru-RU" sz="1600" dirty="0">
                          <a:latin typeface="+mn-lt"/>
                          <a:ea typeface="Cambria" panose="02040503050406030204" pitchFamily="18" charset="0"/>
                          <a:cs typeface="Arial" panose="020B0604020202020204" pitchFamily="34" charset="0"/>
                        </a:rPr>
                        <a:t>2</a:t>
                      </a:r>
                      <a:r>
                        <a:rPr lang="en-US" sz="1600" dirty="0">
                          <a:latin typeface="+mn-lt"/>
                          <a:ea typeface="Cambria" panose="02040503050406030204" pitchFamily="18" charset="0"/>
                          <a:cs typeface="Arial" panose="020B0604020202020204" pitchFamily="34" charset="0"/>
                        </a:rPr>
                        <a:t>1</a:t>
                      </a:r>
                      <a:r>
                        <a:rPr lang="ru-RU" sz="1600" dirty="0">
                          <a:latin typeface="+mn-lt"/>
                          <a:ea typeface="Cambria" panose="02040503050406030204" pitchFamily="18" charset="0"/>
                          <a:cs typeface="Arial" panose="020B0604020202020204" pitchFamily="34" charset="0"/>
                        </a:rPr>
                        <a:t>.01.2021</a:t>
                      </a:r>
                    </a:p>
                  </a:txBody>
                  <a:tcPr/>
                </a:tc>
                <a:extLst>
                  <a:ext uri="{0D108BD9-81ED-4DB2-BD59-A6C34878D82A}">
                    <a16:rowId xmlns:a16="http://schemas.microsoft.com/office/drawing/2014/main" val="10000"/>
                  </a:ext>
                </a:extLst>
              </a:tr>
              <a:tr h="352259">
                <a:tc>
                  <a:txBody>
                    <a:bodyPr/>
                    <a:lstStyle/>
                    <a:p>
                      <a:r>
                        <a:rPr lang="en-US" sz="1600" dirty="0">
                          <a:effectLst/>
                          <a:latin typeface="+mn-lt"/>
                          <a:ea typeface="Cambria" panose="02040503050406030204" pitchFamily="18" charset="0"/>
                          <a:cs typeface="Arial" panose="020B0604020202020204" pitchFamily="34" charset="0"/>
                        </a:rPr>
                        <a:t>Left ventricle</a:t>
                      </a:r>
                      <a:r>
                        <a:rPr lang="ru-RU" sz="1600" dirty="0">
                          <a:effectLst/>
                          <a:latin typeface="+mn-lt"/>
                          <a:ea typeface="Cambria" panose="02040503050406030204" pitchFamily="18" charset="0"/>
                          <a:cs typeface="Arial" panose="020B0604020202020204" pitchFamily="34" charset="0"/>
                        </a:rPr>
                        <a:t>, </a:t>
                      </a:r>
                      <a:r>
                        <a:rPr lang="en-US" sz="1600" dirty="0">
                          <a:effectLst/>
                          <a:latin typeface="+mn-lt"/>
                          <a:ea typeface="Cambria" panose="02040503050406030204" pitchFamily="18" charset="0"/>
                          <a:cs typeface="Arial" panose="020B0604020202020204" pitchFamily="34" charset="0"/>
                        </a:rPr>
                        <a:t>mm</a:t>
                      </a:r>
                      <a:endParaRPr lang="ru-RU" sz="1600" dirty="0">
                        <a:effectLst/>
                        <a:latin typeface="+mn-lt"/>
                        <a:ea typeface="Cambria" panose="02040503050406030204" pitchFamily="18" charset="0"/>
                        <a:cs typeface="Arial" panose="020B0604020202020204" pitchFamily="34" charset="0"/>
                      </a:endParaRPr>
                    </a:p>
                  </a:txBody>
                  <a:tcPr anchor="ctr"/>
                </a:tc>
                <a:tc>
                  <a:txBody>
                    <a:bodyPr/>
                    <a:lstStyle/>
                    <a:p>
                      <a:pPr algn="ctr"/>
                      <a:r>
                        <a:rPr lang="ru-RU" sz="1600" dirty="0">
                          <a:effectLst/>
                          <a:latin typeface="+mn-lt"/>
                          <a:ea typeface="Cambria" panose="02040503050406030204" pitchFamily="18" charset="0"/>
                          <a:cs typeface="Arial" panose="020B0604020202020204" pitchFamily="34" charset="0"/>
                        </a:rPr>
                        <a:t>50×86</a:t>
                      </a:r>
                    </a:p>
                  </a:txBody>
                  <a:tcPr anchor="ctr"/>
                </a:tc>
                <a:extLst>
                  <a:ext uri="{0D108BD9-81ED-4DB2-BD59-A6C34878D82A}">
                    <a16:rowId xmlns:a16="http://schemas.microsoft.com/office/drawing/2014/main" val="10001"/>
                  </a:ext>
                </a:extLst>
              </a:tr>
              <a:tr h="352259">
                <a:tc>
                  <a:txBody>
                    <a:bodyPr/>
                    <a:lstStyle/>
                    <a:p>
                      <a:r>
                        <a:rPr lang="en-US" sz="1600" dirty="0">
                          <a:latin typeface="+mn-lt"/>
                          <a:ea typeface="Cambria" panose="02040503050406030204" pitchFamily="18" charset="0"/>
                          <a:cs typeface="Arial" panose="020B0604020202020204" pitchFamily="34" charset="0"/>
                        </a:rPr>
                        <a:t>Right ventricle</a:t>
                      </a:r>
                      <a:r>
                        <a:rPr lang="ru-RU" sz="1600" dirty="0">
                          <a:latin typeface="+mn-lt"/>
                          <a:ea typeface="Cambria" panose="02040503050406030204" pitchFamily="18" charset="0"/>
                          <a:cs typeface="Arial" panose="020B0604020202020204" pitchFamily="34" charset="0"/>
                        </a:rPr>
                        <a:t>, </a:t>
                      </a:r>
                      <a:r>
                        <a:rPr lang="en-US" sz="1600" dirty="0">
                          <a:latin typeface="+mn-lt"/>
                          <a:ea typeface="Cambria" panose="02040503050406030204" pitchFamily="18" charset="0"/>
                          <a:cs typeface="Arial" panose="020B0604020202020204" pitchFamily="34" charset="0"/>
                        </a:rPr>
                        <a:t>mm</a:t>
                      </a:r>
                      <a:endParaRPr lang="ru-RU" sz="1600" dirty="0">
                        <a:latin typeface="+mn-lt"/>
                        <a:ea typeface="Cambria" panose="02040503050406030204" pitchFamily="18" charset="0"/>
                        <a:cs typeface="Arial" panose="020B0604020202020204" pitchFamily="34" charset="0"/>
                      </a:endParaRPr>
                    </a:p>
                  </a:txBody>
                  <a:tcPr/>
                </a:tc>
                <a:tc>
                  <a:txBody>
                    <a:bodyPr/>
                    <a:lstStyle/>
                    <a:p>
                      <a:pPr algn="ctr"/>
                      <a:r>
                        <a:rPr lang="ru-RU" sz="1600" dirty="0">
                          <a:latin typeface="+mn-lt"/>
                          <a:ea typeface="Cambria" panose="02040503050406030204" pitchFamily="18" charset="0"/>
                          <a:cs typeface="Arial" panose="020B0604020202020204" pitchFamily="34" charset="0"/>
                        </a:rPr>
                        <a:t>42</a:t>
                      </a:r>
                      <a:r>
                        <a:rPr lang="ru-RU" sz="1600" dirty="0">
                          <a:effectLst/>
                          <a:latin typeface="+mn-lt"/>
                          <a:ea typeface="Cambria" panose="02040503050406030204" pitchFamily="18" charset="0"/>
                          <a:cs typeface="Arial" panose="020B0604020202020204" pitchFamily="34" charset="0"/>
                        </a:rPr>
                        <a:t>×</a:t>
                      </a:r>
                      <a:r>
                        <a:rPr lang="ru-RU" sz="1600" dirty="0">
                          <a:latin typeface="+mn-lt"/>
                          <a:ea typeface="Cambria" panose="02040503050406030204" pitchFamily="18" charset="0"/>
                          <a:cs typeface="Arial" panose="020B0604020202020204" pitchFamily="34" charset="0"/>
                        </a:rPr>
                        <a:t>78</a:t>
                      </a:r>
                    </a:p>
                  </a:txBody>
                  <a:tcPr/>
                </a:tc>
                <a:extLst>
                  <a:ext uri="{0D108BD9-81ED-4DB2-BD59-A6C34878D82A}">
                    <a16:rowId xmlns:a16="http://schemas.microsoft.com/office/drawing/2014/main" val="10002"/>
                  </a:ext>
                </a:extLst>
              </a:tr>
              <a:tr h="352259">
                <a:tc>
                  <a:txBody>
                    <a:bodyPr/>
                    <a:lstStyle/>
                    <a:p>
                      <a:r>
                        <a:rPr lang="en-US" sz="1600" b="1" dirty="0">
                          <a:solidFill>
                            <a:srgbClr val="FF0000"/>
                          </a:solidFill>
                          <a:latin typeface="+mn-lt"/>
                          <a:ea typeface="Cambria" panose="02040503050406030204" pitchFamily="18" charset="0"/>
                          <a:cs typeface="Arial" panose="020B0604020202020204" pitchFamily="34" charset="0"/>
                        </a:rPr>
                        <a:t>Left atrium</a:t>
                      </a:r>
                      <a:r>
                        <a:rPr lang="ru-RU" sz="1600" b="1" dirty="0">
                          <a:solidFill>
                            <a:srgbClr val="FF0000"/>
                          </a:solidFill>
                          <a:latin typeface="+mn-lt"/>
                          <a:ea typeface="Cambria" panose="02040503050406030204" pitchFamily="18" charset="0"/>
                          <a:cs typeface="Arial" panose="020B0604020202020204" pitchFamily="34" charset="0"/>
                        </a:rPr>
                        <a:t>, </a:t>
                      </a:r>
                      <a:r>
                        <a:rPr lang="en-US" sz="1600" b="1" dirty="0">
                          <a:solidFill>
                            <a:srgbClr val="FF0000"/>
                          </a:solidFill>
                          <a:latin typeface="+mn-lt"/>
                          <a:ea typeface="Cambria" panose="02040503050406030204" pitchFamily="18" charset="0"/>
                          <a:cs typeface="Arial" panose="020B0604020202020204" pitchFamily="34" charset="0"/>
                        </a:rPr>
                        <a:t>mm</a:t>
                      </a:r>
                      <a:endParaRPr lang="ru-RU" sz="1600" b="1" dirty="0">
                        <a:solidFill>
                          <a:srgbClr val="FF0000"/>
                        </a:solidFill>
                        <a:latin typeface="+mn-lt"/>
                        <a:ea typeface="Cambria" panose="02040503050406030204" pitchFamily="18" charset="0"/>
                        <a:cs typeface="Arial" panose="020B0604020202020204" pitchFamily="34" charset="0"/>
                      </a:endParaRPr>
                    </a:p>
                  </a:txBody>
                  <a:tcPr/>
                </a:tc>
                <a:tc>
                  <a:txBody>
                    <a:bodyPr/>
                    <a:lstStyle/>
                    <a:p>
                      <a:pPr algn="ctr"/>
                      <a:r>
                        <a:rPr lang="ru-RU" sz="1600" b="1" dirty="0">
                          <a:solidFill>
                            <a:srgbClr val="FF0000"/>
                          </a:solidFill>
                          <a:latin typeface="+mn-lt"/>
                          <a:ea typeface="Cambria" panose="02040503050406030204" pitchFamily="18" charset="0"/>
                          <a:cs typeface="Arial" panose="020B0604020202020204" pitchFamily="34" charset="0"/>
                        </a:rPr>
                        <a:t>50</a:t>
                      </a:r>
                      <a:r>
                        <a:rPr lang="ru-RU" sz="1600" dirty="0">
                          <a:solidFill>
                            <a:srgbClr val="FF0000"/>
                          </a:solidFill>
                          <a:effectLst/>
                          <a:latin typeface="+mn-lt"/>
                          <a:ea typeface="Cambria" panose="02040503050406030204" pitchFamily="18" charset="0"/>
                          <a:cs typeface="Arial" panose="020B0604020202020204" pitchFamily="34" charset="0"/>
                        </a:rPr>
                        <a:t>×</a:t>
                      </a:r>
                      <a:r>
                        <a:rPr lang="ru-RU" sz="1600" b="1" dirty="0">
                          <a:solidFill>
                            <a:srgbClr val="FF0000"/>
                          </a:solidFill>
                          <a:latin typeface="+mn-lt"/>
                          <a:ea typeface="Cambria" panose="02040503050406030204" pitchFamily="18" charset="0"/>
                          <a:cs typeface="Arial" panose="020B0604020202020204" pitchFamily="34" charset="0"/>
                        </a:rPr>
                        <a:t>62</a:t>
                      </a:r>
                    </a:p>
                  </a:txBody>
                  <a:tcPr/>
                </a:tc>
                <a:extLst>
                  <a:ext uri="{0D108BD9-81ED-4DB2-BD59-A6C34878D82A}">
                    <a16:rowId xmlns:a16="http://schemas.microsoft.com/office/drawing/2014/main" val="10003"/>
                  </a:ext>
                </a:extLst>
              </a:tr>
              <a:tr h="352259">
                <a:tc>
                  <a:txBody>
                    <a:bodyPr/>
                    <a:lstStyle/>
                    <a:p>
                      <a:r>
                        <a:rPr lang="en-US" sz="1600" b="1" dirty="0">
                          <a:solidFill>
                            <a:srgbClr val="FF0000"/>
                          </a:solidFill>
                          <a:latin typeface="+mn-lt"/>
                          <a:ea typeface="Cambria" panose="02040503050406030204" pitchFamily="18" charset="0"/>
                          <a:cs typeface="Arial" panose="020B0604020202020204" pitchFamily="34" charset="0"/>
                        </a:rPr>
                        <a:t>Right atrium</a:t>
                      </a:r>
                      <a:r>
                        <a:rPr lang="ru-RU" sz="1600" b="1" dirty="0">
                          <a:solidFill>
                            <a:srgbClr val="FF0000"/>
                          </a:solidFill>
                          <a:latin typeface="+mn-lt"/>
                          <a:ea typeface="Cambria" panose="02040503050406030204" pitchFamily="18" charset="0"/>
                          <a:cs typeface="Arial" panose="020B0604020202020204" pitchFamily="34" charset="0"/>
                        </a:rPr>
                        <a:t>, </a:t>
                      </a:r>
                      <a:r>
                        <a:rPr lang="en-US" sz="1600" b="1" dirty="0">
                          <a:solidFill>
                            <a:srgbClr val="FF0000"/>
                          </a:solidFill>
                          <a:latin typeface="+mn-lt"/>
                          <a:ea typeface="Cambria" panose="02040503050406030204" pitchFamily="18" charset="0"/>
                          <a:cs typeface="Arial" panose="020B0604020202020204" pitchFamily="34" charset="0"/>
                        </a:rPr>
                        <a:t>mm</a:t>
                      </a:r>
                      <a:endParaRPr lang="ru-RU" sz="1600" b="1" dirty="0">
                        <a:solidFill>
                          <a:srgbClr val="FF0000"/>
                        </a:solidFill>
                        <a:latin typeface="+mn-lt"/>
                        <a:ea typeface="Cambria" panose="02040503050406030204" pitchFamily="18" charset="0"/>
                        <a:cs typeface="Arial" panose="020B0604020202020204" pitchFamily="34" charset="0"/>
                      </a:endParaRPr>
                    </a:p>
                  </a:txBody>
                  <a:tcPr/>
                </a:tc>
                <a:tc>
                  <a:txBody>
                    <a:bodyPr/>
                    <a:lstStyle/>
                    <a:p>
                      <a:pPr algn="ctr"/>
                      <a:r>
                        <a:rPr lang="ru-RU" sz="1600" b="1" dirty="0">
                          <a:solidFill>
                            <a:srgbClr val="FF0000"/>
                          </a:solidFill>
                          <a:latin typeface="+mn-lt"/>
                          <a:ea typeface="Cambria" panose="02040503050406030204" pitchFamily="18" charset="0"/>
                          <a:cs typeface="Arial" panose="020B0604020202020204" pitchFamily="34" charset="0"/>
                        </a:rPr>
                        <a:t>50</a:t>
                      </a:r>
                      <a:r>
                        <a:rPr lang="ru-RU" sz="1600" dirty="0">
                          <a:solidFill>
                            <a:srgbClr val="FF0000"/>
                          </a:solidFill>
                          <a:effectLst/>
                          <a:latin typeface="+mn-lt"/>
                          <a:ea typeface="Cambria" panose="02040503050406030204" pitchFamily="18" charset="0"/>
                          <a:cs typeface="Arial" panose="020B0604020202020204" pitchFamily="34" charset="0"/>
                        </a:rPr>
                        <a:t>×</a:t>
                      </a:r>
                      <a:r>
                        <a:rPr lang="ru-RU" sz="1600" b="1" dirty="0">
                          <a:solidFill>
                            <a:srgbClr val="FF0000"/>
                          </a:solidFill>
                          <a:latin typeface="+mn-lt"/>
                          <a:ea typeface="Cambria" panose="02040503050406030204" pitchFamily="18" charset="0"/>
                          <a:cs typeface="Arial" panose="020B0604020202020204" pitchFamily="34" charset="0"/>
                        </a:rPr>
                        <a:t>58</a:t>
                      </a:r>
                    </a:p>
                  </a:txBody>
                  <a:tcPr/>
                </a:tc>
                <a:extLst>
                  <a:ext uri="{0D108BD9-81ED-4DB2-BD59-A6C34878D82A}">
                    <a16:rowId xmlns:a16="http://schemas.microsoft.com/office/drawing/2014/main" val="10004"/>
                  </a:ext>
                </a:extLst>
              </a:tr>
              <a:tr h="352259">
                <a:tc>
                  <a:txBody>
                    <a:bodyPr/>
                    <a:lstStyle/>
                    <a:p>
                      <a:r>
                        <a:rPr lang="en-US" sz="1600" dirty="0">
                          <a:latin typeface="+mn-lt"/>
                          <a:ea typeface="Cambria" panose="02040503050406030204" pitchFamily="18" charset="0"/>
                          <a:cs typeface="Arial" panose="020B0604020202020204" pitchFamily="34" charset="0"/>
                        </a:rPr>
                        <a:t>Interventricular septum</a:t>
                      </a:r>
                      <a:r>
                        <a:rPr lang="ru-RU" sz="1600" dirty="0">
                          <a:latin typeface="+mn-lt"/>
                          <a:ea typeface="Cambria" panose="02040503050406030204" pitchFamily="18" charset="0"/>
                          <a:cs typeface="Arial" panose="020B0604020202020204" pitchFamily="34" charset="0"/>
                        </a:rPr>
                        <a:t>,</a:t>
                      </a:r>
                      <a:r>
                        <a:rPr lang="ru-RU" sz="1600" baseline="0" dirty="0">
                          <a:latin typeface="+mn-lt"/>
                          <a:ea typeface="Cambria" panose="02040503050406030204" pitchFamily="18" charset="0"/>
                          <a:cs typeface="Arial" panose="020B0604020202020204" pitchFamily="34" charset="0"/>
                        </a:rPr>
                        <a:t> </a:t>
                      </a:r>
                      <a:r>
                        <a:rPr lang="en-US" sz="1600" baseline="0" dirty="0">
                          <a:latin typeface="+mn-lt"/>
                          <a:ea typeface="Cambria" panose="02040503050406030204" pitchFamily="18" charset="0"/>
                          <a:cs typeface="Arial" panose="020B0604020202020204" pitchFamily="34" charset="0"/>
                        </a:rPr>
                        <a:t>mm</a:t>
                      </a:r>
                      <a:endParaRPr lang="ru-RU" sz="1600" dirty="0">
                        <a:latin typeface="+mn-lt"/>
                        <a:ea typeface="Cambria" panose="02040503050406030204" pitchFamily="18" charset="0"/>
                        <a:cs typeface="Arial" panose="020B0604020202020204" pitchFamily="34" charset="0"/>
                      </a:endParaRPr>
                    </a:p>
                  </a:txBody>
                  <a:tcPr/>
                </a:tc>
                <a:tc>
                  <a:txBody>
                    <a:bodyPr/>
                    <a:lstStyle/>
                    <a:p>
                      <a:pPr algn="ctr"/>
                      <a:r>
                        <a:rPr lang="ru-RU" sz="1600" dirty="0">
                          <a:latin typeface="+mn-lt"/>
                          <a:ea typeface="Cambria" panose="02040503050406030204" pitchFamily="18" charset="0"/>
                          <a:cs typeface="Arial" panose="020B0604020202020204" pitchFamily="34" charset="0"/>
                        </a:rPr>
                        <a:t>11</a:t>
                      </a:r>
                    </a:p>
                  </a:txBody>
                  <a:tcPr/>
                </a:tc>
                <a:extLst>
                  <a:ext uri="{0D108BD9-81ED-4DB2-BD59-A6C34878D82A}">
                    <a16:rowId xmlns:a16="http://schemas.microsoft.com/office/drawing/2014/main" val="10005"/>
                  </a:ext>
                </a:extLst>
              </a:tr>
              <a:tr h="352259">
                <a:tc>
                  <a:txBody>
                    <a:bodyPr/>
                    <a:lstStyle/>
                    <a:p>
                      <a:r>
                        <a:rPr lang="en-US" sz="1600" dirty="0">
                          <a:latin typeface="+mn-lt"/>
                          <a:ea typeface="Cambria" panose="02040503050406030204" pitchFamily="18" charset="0"/>
                          <a:cs typeface="Arial" panose="020B0604020202020204" pitchFamily="34" charset="0"/>
                        </a:rPr>
                        <a:t>Posterior wall of the left ventricle</a:t>
                      </a:r>
                      <a:r>
                        <a:rPr lang="ru-RU" sz="1600" dirty="0">
                          <a:latin typeface="+mn-lt"/>
                          <a:ea typeface="Cambria" panose="02040503050406030204" pitchFamily="18" charset="0"/>
                          <a:cs typeface="Arial" panose="020B0604020202020204" pitchFamily="34" charset="0"/>
                        </a:rPr>
                        <a:t>, </a:t>
                      </a:r>
                      <a:r>
                        <a:rPr lang="en-US" sz="1600" dirty="0">
                          <a:latin typeface="+mn-lt"/>
                          <a:ea typeface="Cambria" panose="02040503050406030204" pitchFamily="18" charset="0"/>
                          <a:cs typeface="Arial" panose="020B0604020202020204" pitchFamily="34" charset="0"/>
                        </a:rPr>
                        <a:t>mm</a:t>
                      </a:r>
                      <a:endParaRPr lang="ru-RU" sz="1600" dirty="0">
                        <a:latin typeface="+mn-lt"/>
                        <a:ea typeface="Cambria" panose="02040503050406030204" pitchFamily="18" charset="0"/>
                        <a:cs typeface="Arial" panose="020B0604020202020204" pitchFamily="34" charset="0"/>
                      </a:endParaRPr>
                    </a:p>
                  </a:txBody>
                  <a:tcPr/>
                </a:tc>
                <a:tc>
                  <a:txBody>
                    <a:bodyPr/>
                    <a:lstStyle/>
                    <a:p>
                      <a:pPr algn="ctr"/>
                      <a:r>
                        <a:rPr lang="ru-RU" sz="1600" dirty="0">
                          <a:latin typeface="+mn-lt"/>
                          <a:ea typeface="Cambria" panose="02040503050406030204" pitchFamily="18" charset="0"/>
                          <a:cs typeface="Arial" panose="020B0604020202020204" pitchFamily="34" charset="0"/>
                        </a:rPr>
                        <a:t>11</a:t>
                      </a:r>
                    </a:p>
                  </a:txBody>
                  <a:tcPr/>
                </a:tc>
                <a:extLst>
                  <a:ext uri="{0D108BD9-81ED-4DB2-BD59-A6C34878D82A}">
                    <a16:rowId xmlns:a16="http://schemas.microsoft.com/office/drawing/2014/main" val="10006"/>
                  </a:ext>
                </a:extLst>
              </a:tr>
              <a:tr h="352259">
                <a:tc>
                  <a:txBody>
                    <a:bodyPr/>
                    <a:lstStyle/>
                    <a:p>
                      <a:r>
                        <a:rPr lang="en-US" sz="1600" dirty="0">
                          <a:latin typeface="+mn-lt"/>
                          <a:ea typeface="Cambria" panose="02040503050406030204" pitchFamily="18" charset="0"/>
                          <a:cs typeface="Arial" panose="020B0604020202020204" pitchFamily="34" charset="0"/>
                        </a:rPr>
                        <a:t>Wall of the right ventricle</a:t>
                      </a:r>
                      <a:r>
                        <a:rPr lang="ru-RU" sz="1600" dirty="0">
                          <a:latin typeface="+mn-lt"/>
                          <a:ea typeface="Cambria" panose="02040503050406030204" pitchFamily="18" charset="0"/>
                          <a:cs typeface="Arial" panose="020B0604020202020204" pitchFamily="34" charset="0"/>
                        </a:rPr>
                        <a:t>, </a:t>
                      </a:r>
                      <a:r>
                        <a:rPr lang="en-US" sz="1600" dirty="0">
                          <a:latin typeface="+mn-lt"/>
                          <a:ea typeface="Cambria" panose="02040503050406030204" pitchFamily="18" charset="0"/>
                          <a:cs typeface="Arial" panose="020B0604020202020204" pitchFamily="34" charset="0"/>
                        </a:rPr>
                        <a:t>mm</a:t>
                      </a:r>
                      <a:endParaRPr lang="ru-RU" sz="1600" dirty="0">
                        <a:latin typeface="+mn-lt"/>
                        <a:ea typeface="Cambria" panose="02040503050406030204" pitchFamily="18" charset="0"/>
                        <a:cs typeface="Arial" panose="020B0604020202020204" pitchFamily="34" charset="0"/>
                      </a:endParaRPr>
                    </a:p>
                  </a:txBody>
                  <a:tcPr/>
                </a:tc>
                <a:tc>
                  <a:txBody>
                    <a:bodyPr/>
                    <a:lstStyle/>
                    <a:p>
                      <a:pPr algn="ctr"/>
                      <a:r>
                        <a:rPr lang="ru-RU" sz="1600" dirty="0">
                          <a:latin typeface="+mn-lt"/>
                          <a:ea typeface="Cambria" panose="02040503050406030204" pitchFamily="18" charset="0"/>
                          <a:cs typeface="Arial" panose="020B0604020202020204" pitchFamily="34" charset="0"/>
                        </a:rPr>
                        <a:t>5</a:t>
                      </a:r>
                    </a:p>
                  </a:txBody>
                  <a:tcPr/>
                </a:tc>
                <a:extLst>
                  <a:ext uri="{0D108BD9-81ED-4DB2-BD59-A6C34878D82A}">
                    <a16:rowId xmlns:a16="http://schemas.microsoft.com/office/drawing/2014/main" val="10007"/>
                  </a:ext>
                </a:extLst>
              </a:tr>
              <a:tr h="352259">
                <a:tc>
                  <a:txBody>
                    <a:bodyPr/>
                    <a:lstStyle/>
                    <a:p>
                      <a:r>
                        <a:rPr lang="en-US" sz="1600" b="1" dirty="0">
                          <a:solidFill>
                            <a:srgbClr val="FF0000"/>
                          </a:solidFill>
                          <a:latin typeface="+mn-lt"/>
                          <a:ea typeface="Cambria" panose="02040503050406030204" pitchFamily="18" charset="0"/>
                          <a:cs typeface="Arial" panose="020B0604020202020204" pitchFamily="34" charset="0"/>
                        </a:rPr>
                        <a:t>Pulmonary artery systolic pressure</a:t>
                      </a:r>
                      <a:r>
                        <a:rPr lang="ru-RU" sz="1600" b="1" dirty="0">
                          <a:solidFill>
                            <a:srgbClr val="FF0000"/>
                          </a:solidFill>
                          <a:latin typeface="+mn-lt"/>
                          <a:ea typeface="Cambria" panose="02040503050406030204" pitchFamily="18" charset="0"/>
                          <a:cs typeface="Arial" panose="020B0604020202020204" pitchFamily="34" charset="0"/>
                        </a:rPr>
                        <a:t>,</a:t>
                      </a:r>
                      <a:r>
                        <a:rPr lang="ru-RU" sz="1600" b="1" baseline="0" dirty="0">
                          <a:solidFill>
                            <a:srgbClr val="FF0000"/>
                          </a:solidFill>
                          <a:latin typeface="+mn-lt"/>
                          <a:ea typeface="Cambria" panose="02040503050406030204" pitchFamily="18" charset="0"/>
                          <a:cs typeface="Arial" panose="020B0604020202020204" pitchFamily="34" charset="0"/>
                        </a:rPr>
                        <a:t> </a:t>
                      </a:r>
                      <a:r>
                        <a:rPr lang="en-US" sz="1600" b="1" baseline="0" dirty="0">
                          <a:solidFill>
                            <a:srgbClr val="FF0000"/>
                          </a:solidFill>
                          <a:latin typeface="+mn-lt"/>
                          <a:ea typeface="Cambria" panose="02040503050406030204" pitchFamily="18" charset="0"/>
                          <a:cs typeface="Arial" panose="020B0604020202020204" pitchFamily="34" charset="0"/>
                        </a:rPr>
                        <a:t>mm</a:t>
                      </a:r>
                      <a:r>
                        <a:rPr lang="ru-RU" sz="1600" b="1" baseline="0" dirty="0">
                          <a:solidFill>
                            <a:srgbClr val="FF0000"/>
                          </a:solidFill>
                          <a:latin typeface="+mn-lt"/>
                          <a:ea typeface="Cambria" panose="02040503050406030204" pitchFamily="18" charset="0"/>
                          <a:cs typeface="Arial" panose="020B0604020202020204" pitchFamily="34" charset="0"/>
                        </a:rPr>
                        <a:t> </a:t>
                      </a:r>
                      <a:r>
                        <a:rPr lang="en-US" sz="1600" b="1" baseline="0" dirty="0">
                          <a:solidFill>
                            <a:srgbClr val="FF0000"/>
                          </a:solidFill>
                          <a:latin typeface="+mn-lt"/>
                          <a:ea typeface="Cambria" panose="02040503050406030204" pitchFamily="18" charset="0"/>
                          <a:cs typeface="Arial" panose="020B0604020202020204" pitchFamily="34" charset="0"/>
                        </a:rPr>
                        <a:t>Hg</a:t>
                      </a:r>
                      <a:endParaRPr lang="ru-RU" sz="1600" b="1" dirty="0">
                        <a:solidFill>
                          <a:srgbClr val="FF0000"/>
                        </a:solidFill>
                        <a:latin typeface="+mn-lt"/>
                        <a:ea typeface="Cambria" panose="02040503050406030204" pitchFamily="18" charset="0"/>
                        <a:cs typeface="Arial" panose="020B0604020202020204" pitchFamily="34" charset="0"/>
                      </a:endParaRPr>
                    </a:p>
                  </a:txBody>
                  <a:tcPr/>
                </a:tc>
                <a:tc>
                  <a:txBody>
                    <a:bodyPr/>
                    <a:lstStyle/>
                    <a:p>
                      <a:pPr algn="ctr"/>
                      <a:r>
                        <a:rPr lang="ru-RU" sz="1600" b="1" dirty="0">
                          <a:solidFill>
                            <a:srgbClr val="FF0000"/>
                          </a:solidFill>
                          <a:latin typeface="+mn-lt"/>
                          <a:ea typeface="Cambria" panose="02040503050406030204" pitchFamily="18" charset="0"/>
                          <a:cs typeface="Arial" panose="020B0604020202020204" pitchFamily="34" charset="0"/>
                        </a:rPr>
                        <a:t>40</a:t>
                      </a:r>
                    </a:p>
                  </a:txBody>
                  <a:tcPr/>
                </a:tc>
                <a:extLst>
                  <a:ext uri="{0D108BD9-81ED-4DB2-BD59-A6C34878D82A}">
                    <a16:rowId xmlns:a16="http://schemas.microsoft.com/office/drawing/2014/main" val="10008"/>
                  </a:ext>
                </a:extLst>
              </a:tr>
              <a:tr h="352259">
                <a:tc>
                  <a:txBody>
                    <a:bodyPr/>
                    <a:lstStyle/>
                    <a:p>
                      <a:r>
                        <a:rPr lang="en-US" sz="1600" b="1" dirty="0">
                          <a:solidFill>
                            <a:srgbClr val="FF0000"/>
                          </a:solidFill>
                          <a:latin typeface="+mn-lt"/>
                          <a:ea typeface="Cambria" panose="02040503050406030204" pitchFamily="18" charset="0"/>
                          <a:cs typeface="Arial" panose="020B0604020202020204" pitchFamily="34" charset="0"/>
                        </a:rPr>
                        <a:t>LV EF</a:t>
                      </a:r>
                      <a:r>
                        <a:rPr lang="ru-RU" sz="1600" b="1" dirty="0">
                          <a:solidFill>
                            <a:srgbClr val="FF0000"/>
                          </a:solidFill>
                          <a:latin typeface="+mn-lt"/>
                          <a:ea typeface="Cambria" panose="02040503050406030204" pitchFamily="18" charset="0"/>
                          <a:cs typeface="Arial" panose="020B0604020202020204" pitchFamily="34" charset="0"/>
                        </a:rPr>
                        <a:t>, %</a:t>
                      </a:r>
                    </a:p>
                  </a:txBody>
                  <a:tcPr/>
                </a:tc>
                <a:tc>
                  <a:txBody>
                    <a:bodyPr/>
                    <a:lstStyle/>
                    <a:p>
                      <a:pPr algn="ctr"/>
                      <a:r>
                        <a:rPr lang="ru-RU" sz="1600" b="1" dirty="0">
                          <a:solidFill>
                            <a:srgbClr val="FF0000"/>
                          </a:solidFill>
                          <a:latin typeface="+mn-lt"/>
                          <a:ea typeface="Cambria" panose="02040503050406030204" pitchFamily="18" charset="0"/>
                          <a:cs typeface="Arial" panose="020B0604020202020204" pitchFamily="34" charset="0"/>
                        </a:rPr>
                        <a:t>27</a:t>
                      </a:r>
                    </a:p>
                  </a:txBody>
                  <a:tcPr/>
                </a:tc>
                <a:extLst>
                  <a:ext uri="{0D108BD9-81ED-4DB2-BD59-A6C34878D82A}">
                    <a16:rowId xmlns:a16="http://schemas.microsoft.com/office/drawing/2014/main" val="10009"/>
                  </a:ext>
                </a:extLst>
              </a:tr>
              <a:tr h="404463">
                <a:tc>
                  <a:txBody>
                    <a:bodyPr/>
                    <a:lstStyle/>
                    <a:p>
                      <a:r>
                        <a:rPr lang="en-US" sz="1600" dirty="0">
                          <a:solidFill>
                            <a:schemeClr val="tx1"/>
                          </a:solidFill>
                          <a:latin typeface="+mn-lt"/>
                          <a:ea typeface="Cambria" panose="02040503050406030204" pitchFamily="18" charset="0"/>
                          <a:cs typeface="Arial" panose="020B0604020202020204" pitchFamily="34" charset="0"/>
                        </a:rPr>
                        <a:t>Fluid in the pleural cavities, layer thickness</a:t>
                      </a:r>
                      <a:endParaRPr lang="ru-RU" sz="1600" dirty="0">
                        <a:solidFill>
                          <a:schemeClr val="tx1"/>
                        </a:solidFill>
                        <a:latin typeface="+mn-lt"/>
                        <a:ea typeface="Cambria" panose="02040503050406030204" pitchFamily="18" charset="0"/>
                        <a:cs typeface="Arial" panose="020B0604020202020204" pitchFamily="34" charset="0"/>
                      </a:endParaRPr>
                    </a:p>
                  </a:txBody>
                  <a:tcPr/>
                </a:tc>
                <a:tc>
                  <a:txBody>
                    <a:bodyPr/>
                    <a:lstStyle/>
                    <a:p>
                      <a:pPr algn="ctr"/>
                      <a:r>
                        <a:rPr lang="en-US" sz="1600" dirty="0">
                          <a:solidFill>
                            <a:schemeClr val="tx1"/>
                          </a:solidFill>
                          <a:latin typeface="+mn-lt"/>
                          <a:ea typeface="Cambria" panose="02040503050406030204" pitchFamily="18" charset="0"/>
                          <a:cs typeface="Arial" panose="020B0604020202020204" pitchFamily="34" charset="0"/>
                        </a:rPr>
                        <a:t>right</a:t>
                      </a:r>
                      <a:r>
                        <a:rPr lang="ru-RU" sz="1600" dirty="0">
                          <a:solidFill>
                            <a:schemeClr val="tx1"/>
                          </a:solidFill>
                          <a:latin typeface="+mn-lt"/>
                          <a:ea typeface="Cambria" panose="02040503050406030204" pitchFamily="18" charset="0"/>
                          <a:cs typeface="Arial" panose="020B0604020202020204" pitchFamily="34" charset="0"/>
                        </a:rPr>
                        <a:t> – 90 </a:t>
                      </a:r>
                      <a:r>
                        <a:rPr lang="en-US" sz="1600" dirty="0">
                          <a:solidFill>
                            <a:schemeClr val="tx1"/>
                          </a:solidFill>
                          <a:latin typeface="+mn-lt"/>
                          <a:ea typeface="Cambria" panose="02040503050406030204" pitchFamily="18" charset="0"/>
                          <a:cs typeface="Arial" panose="020B0604020202020204" pitchFamily="34" charset="0"/>
                        </a:rPr>
                        <a:t>mm</a:t>
                      </a:r>
                      <a:r>
                        <a:rPr lang="ru-RU" sz="1600" dirty="0">
                          <a:solidFill>
                            <a:schemeClr val="tx1"/>
                          </a:solidFill>
                          <a:latin typeface="+mn-lt"/>
                          <a:ea typeface="Cambria" panose="02040503050406030204" pitchFamily="18" charset="0"/>
                          <a:cs typeface="Arial" panose="020B0604020202020204" pitchFamily="34" charset="0"/>
                        </a:rPr>
                        <a:t>,</a:t>
                      </a:r>
                      <a:r>
                        <a:rPr lang="en-US" sz="1600" dirty="0">
                          <a:solidFill>
                            <a:schemeClr val="tx1"/>
                          </a:solidFill>
                          <a:latin typeface="+mn-lt"/>
                          <a:ea typeface="Cambria" panose="02040503050406030204" pitchFamily="18" charset="0"/>
                          <a:cs typeface="Arial" panose="020B0604020202020204" pitchFamily="34" charset="0"/>
                        </a:rPr>
                        <a:t> left</a:t>
                      </a:r>
                      <a:r>
                        <a:rPr lang="ru-RU" sz="1600" dirty="0">
                          <a:solidFill>
                            <a:schemeClr val="tx1"/>
                          </a:solidFill>
                          <a:latin typeface="+mn-lt"/>
                          <a:ea typeface="Cambria" panose="02040503050406030204" pitchFamily="18" charset="0"/>
                          <a:cs typeface="Arial" panose="020B0604020202020204" pitchFamily="34" charset="0"/>
                        </a:rPr>
                        <a:t> – 70 </a:t>
                      </a:r>
                      <a:r>
                        <a:rPr lang="en-US" sz="1600" dirty="0">
                          <a:solidFill>
                            <a:schemeClr val="tx1"/>
                          </a:solidFill>
                          <a:latin typeface="+mn-lt"/>
                          <a:ea typeface="Cambria" panose="02040503050406030204" pitchFamily="18" charset="0"/>
                          <a:cs typeface="Arial" panose="020B0604020202020204" pitchFamily="34" charset="0"/>
                        </a:rPr>
                        <a:t>mm</a:t>
                      </a:r>
                      <a:endParaRPr lang="ru-RU" sz="1600" dirty="0">
                        <a:solidFill>
                          <a:schemeClr val="tx1"/>
                        </a:solidFill>
                        <a:latin typeface="+mn-lt"/>
                        <a:ea typeface="Cambria" panose="02040503050406030204" pitchFamily="18" charset="0"/>
                        <a:cs typeface="Arial" panose="020B0604020202020204" pitchFamily="34" charset="0"/>
                      </a:endParaRPr>
                    </a:p>
                  </a:txBody>
                  <a:tcPr/>
                </a:tc>
                <a:extLst>
                  <a:ext uri="{0D108BD9-81ED-4DB2-BD59-A6C34878D82A}">
                    <a16:rowId xmlns:a16="http://schemas.microsoft.com/office/drawing/2014/main" val="10010"/>
                  </a:ext>
                </a:extLst>
              </a:tr>
              <a:tr h="352259">
                <a:tc>
                  <a:txBody>
                    <a:bodyPr/>
                    <a:lstStyle/>
                    <a:p>
                      <a:r>
                        <a:rPr lang="en-US" sz="1600" dirty="0">
                          <a:solidFill>
                            <a:schemeClr val="tx1"/>
                          </a:solidFill>
                          <a:latin typeface="+mn-lt"/>
                          <a:ea typeface="Cambria" panose="02040503050406030204" pitchFamily="18" charset="0"/>
                          <a:cs typeface="Arial" panose="020B0604020202020204" pitchFamily="34" charset="0"/>
                        </a:rPr>
                        <a:t>Separation of the pericardium</a:t>
                      </a:r>
                      <a:endParaRPr lang="ru-RU" sz="1600" dirty="0">
                        <a:solidFill>
                          <a:schemeClr val="tx1"/>
                        </a:solidFill>
                        <a:latin typeface="+mn-lt"/>
                        <a:ea typeface="Cambria" panose="02040503050406030204" pitchFamily="18" charset="0"/>
                        <a:cs typeface="Arial" panose="020B0604020202020204" pitchFamily="34" charset="0"/>
                      </a:endParaRPr>
                    </a:p>
                  </a:txBody>
                  <a:tcPr/>
                </a:tc>
                <a:tc>
                  <a:txBody>
                    <a:bodyPr/>
                    <a:lstStyle/>
                    <a:p>
                      <a:pPr algn="ctr"/>
                      <a:r>
                        <a:rPr lang="ru-RU" sz="1600" dirty="0">
                          <a:solidFill>
                            <a:schemeClr val="tx1"/>
                          </a:solidFill>
                          <a:latin typeface="+mn-lt"/>
                          <a:ea typeface="Cambria" panose="02040503050406030204" pitchFamily="18" charset="0"/>
                          <a:cs typeface="Arial" panose="020B0604020202020204" pitchFamily="34" charset="0"/>
                        </a:rPr>
                        <a:t>4-5 </a:t>
                      </a:r>
                      <a:r>
                        <a:rPr lang="en-US" sz="1600" dirty="0">
                          <a:solidFill>
                            <a:schemeClr val="tx1"/>
                          </a:solidFill>
                          <a:latin typeface="+mn-lt"/>
                          <a:ea typeface="Cambria" panose="02040503050406030204" pitchFamily="18" charset="0"/>
                          <a:cs typeface="Arial" panose="020B0604020202020204" pitchFamily="34" charset="0"/>
                        </a:rPr>
                        <a:t>mm</a:t>
                      </a:r>
                      <a:endParaRPr lang="ru-RU" sz="1600" dirty="0">
                        <a:solidFill>
                          <a:schemeClr val="tx1"/>
                        </a:solidFill>
                        <a:latin typeface="+mn-lt"/>
                        <a:ea typeface="Cambria" panose="02040503050406030204" pitchFamily="18" charset="0"/>
                        <a:cs typeface="Arial" panose="020B0604020202020204" pitchFamily="34" charset="0"/>
                      </a:endParaRPr>
                    </a:p>
                  </a:txBody>
                  <a:tcPr/>
                </a:tc>
                <a:extLst>
                  <a:ext uri="{0D108BD9-81ED-4DB2-BD59-A6C34878D82A}">
                    <a16:rowId xmlns:a16="http://schemas.microsoft.com/office/drawing/2014/main" val="10011"/>
                  </a:ext>
                </a:extLst>
              </a:tr>
            </a:tbl>
          </a:graphicData>
        </a:graphic>
      </p:graphicFrame>
      <p:pic>
        <p:nvPicPr>
          <p:cNvPr id="18" name="Рисунок 17">
            <a:extLst>
              <a:ext uri="{FF2B5EF4-FFF2-40B4-BE49-F238E27FC236}">
                <a16:creationId xmlns:a16="http://schemas.microsoft.com/office/drawing/2014/main" id="{42007AE8-5172-4A84-AF29-7AE895C996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19" name="Picture 2">
            <a:extLst>
              <a:ext uri="{FF2B5EF4-FFF2-40B4-BE49-F238E27FC236}">
                <a16:creationId xmlns:a16="http://schemas.microsoft.com/office/drawing/2014/main" id="{0782DC3F-743B-45EA-AC72-1725C35A856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Стрелка: вправо 19">
            <a:extLst>
              <a:ext uri="{FF2B5EF4-FFF2-40B4-BE49-F238E27FC236}">
                <a16:creationId xmlns:a16="http://schemas.microsoft.com/office/drawing/2014/main" id="{E707FC8B-17F8-4BF0-BF19-903711D177EB}"/>
              </a:ext>
            </a:extLst>
          </p:cNvPr>
          <p:cNvSpPr/>
          <p:nvPr/>
        </p:nvSpPr>
        <p:spPr>
          <a:xfrm>
            <a:off x="350873" y="5571463"/>
            <a:ext cx="11266968" cy="9635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1" name="TextBox 20">
            <a:extLst>
              <a:ext uri="{FF2B5EF4-FFF2-40B4-BE49-F238E27FC236}">
                <a16:creationId xmlns:a16="http://schemas.microsoft.com/office/drawing/2014/main" id="{771FD67C-AC18-43B2-BC5E-4BC1D3671E6C}"/>
              </a:ext>
            </a:extLst>
          </p:cNvPr>
          <p:cNvSpPr txBox="1"/>
          <p:nvPr/>
        </p:nvSpPr>
        <p:spPr>
          <a:xfrm>
            <a:off x="382772" y="5877661"/>
            <a:ext cx="1079719" cy="369332"/>
          </a:xfrm>
          <a:prstGeom prst="rect">
            <a:avLst/>
          </a:prstGeom>
          <a:noFill/>
        </p:spPr>
        <p:txBody>
          <a:bodyPr wrap="none" rtlCol="0">
            <a:spAutoFit/>
          </a:bodyPr>
          <a:lstStyle/>
          <a:p>
            <a:r>
              <a:rPr lang="en-US" dirty="0">
                <a:solidFill>
                  <a:srgbClr val="002060"/>
                </a:solidFill>
              </a:rPr>
              <a:t>Nov </a:t>
            </a:r>
            <a:r>
              <a:rPr lang="ru-RU" dirty="0">
                <a:solidFill>
                  <a:srgbClr val="002060"/>
                </a:solidFill>
              </a:rPr>
              <a:t>2020</a:t>
            </a:r>
          </a:p>
        </p:txBody>
      </p:sp>
      <p:sp>
        <p:nvSpPr>
          <p:cNvPr id="22" name="TextBox 21">
            <a:extLst>
              <a:ext uri="{FF2B5EF4-FFF2-40B4-BE49-F238E27FC236}">
                <a16:creationId xmlns:a16="http://schemas.microsoft.com/office/drawing/2014/main" id="{78E1B2DD-87F7-458E-9FBD-B29D84FF3910}"/>
              </a:ext>
            </a:extLst>
          </p:cNvPr>
          <p:cNvSpPr txBox="1"/>
          <p:nvPr/>
        </p:nvSpPr>
        <p:spPr>
          <a:xfrm>
            <a:off x="2172477" y="5877661"/>
            <a:ext cx="1061509" cy="369332"/>
          </a:xfrm>
          <a:prstGeom prst="rect">
            <a:avLst/>
          </a:prstGeom>
          <a:noFill/>
        </p:spPr>
        <p:txBody>
          <a:bodyPr wrap="none" rtlCol="0">
            <a:spAutoFit/>
          </a:bodyPr>
          <a:lstStyle/>
          <a:p>
            <a:r>
              <a:rPr lang="en-US" dirty="0">
                <a:solidFill>
                  <a:srgbClr val="002060"/>
                </a:solidFill>
              </a:rPr>
              <a:t>Dec </a:t>
            </a:r>
            <a:r>
              <a:rPr lang="ru-RU" dirty="0">
                <a:solidFill>
                  <a:srgbClr val="002060"/>
                </a:solidFill>
              </a:rPr>
              <a:t>2020</a:t>
            </a:r>
          </a:p>
        </p:txBody>
      </p:sp>
      <p:sp>
        <p:nvSpPr>
          <p:cNvPr id="23" name="TextBox 22">
            <a:extLst>
              <a:ext uri="{FF2B5EF4-FFF2-40B4-BE49-F238E27FC236}">
                <a16:creationId xmlns:a16="http://schemas.microsoft.com/office/drawing/2014/main" id="{3DFA7F12-3D1C-4C08-A2A7-FF4A7E31E71A}"/>
              </a:ext>
            </a:extLst>
          </p:cNvPr>
          <p:cNvSpPr txBox="1"/>
          <p:nvPr/>
        </p:nvSpPr>
        <p:spPr>
          <a:xfrm>
            <a:off x="4142933" y="5878502"/>
            <a:ext cx="1011815" cy="369332"/>
          </a:xfrm>
          <a:prstGeom prst="rect">
            <a:avLst/>
          </a:prstGeom>
          <a:noFill/>
        </p:spPr>
        <p:txBody>
          <a:bodyPr wrap="none" rtlCol="0">
            <a:spAutoFit/>
          </a:bodyPr>
          <a:lstStyle/>
          <a:p>
            <a:r>
              <a:rPr lang="en-US" b="1" dirty="0">
                <a:solidFill>
                  <a:srgbClr val="002060"/>
                </a:solidFill>
              </a:rPr>
              <a:t>Jan </a:t>
            </a:r>
            <a:r>
              <a:rPr lang="ru-RU" b="1" dirty="0">
                <a:solidFill>
                  <a:srgbClr val="002060"/>
                </a:solidFill>
              </a:rPr>
              <a:t>2021</a:t>
            </a:r>
          </a:p>
        </p:txBody>
      </p:sp>
      <p:sp>
        <p:nvSpPr>
          <p:cNvPr id="24" name="TextBox 23">
            <a:extLst>
              <a:ext uri="{FF2B5EF4-FFF2-40B4-BE49-F238E27FC236}">
                <a16:creationId xmlns:a16="http://schemas.microsoft.com/office/drawing/2014/main" id="{374CA797-F880-47E8-B2A1-107FACEC3A8B}"/>
              </a:ext>
            </a:extLst>
          </p:cNvPr>
          <p:cNvSpPr txBox="1"/>
          <p:nvPr/>
        </p:nvSpPr>
        <p:spPr>
          <a:xfrm>
            <a:off x="6169839" y="5878502"/>
            <a:ext cx="1045286" cy="369332"/>
          </a:xfrm>
          <a:prstGeom prst="rect">
            <a:avLst/>
          </a:prstGeom>
          <a:noFill/>
        </p:spPr>
        <p:txBody>
          <a:bodyPr wrap="none" rtlCol="0">
            <a:spAutoFit/>
          </a:bodyPr>
          <a:lstStyle/>
          <a:p>
            <a:r>
              <a:rPr lang="en-US" dirty="0">
                <a:solidFill>
                  <a:srgbClr val="002060"/>
                </a:solidFill>
              </a:rPr>
              <a:t>Feb </a:t>
            </a:r>
            <a:r>
              <a:rPr lang="ru-RU" dirty="0">
                <a:solidFill>
                  <a:srgbClr val="002060"/>
                </a:solidFill>
              </a:rPr>
              <a:t>2021</a:t>
            </a:r>
          </a:p>
        </p:txBody>
      </p:sp>
      <p:sp>
        <p:nvSpPr>
          <p:cNvPr id="25" name="TextBox 24">
            <a:extLst>
              <a:ext uri="{FF2B5EF4-FFF2-40B4-BE49-F238E27FC236}">
                <a16:creationId xmlns:a16="http://schemas.microsoft.com/office/drawing/2014/main" id="{321E91FC-92BD-4844-98D6-56A67A871C5C}"/>
              </a:ext>
            </a:extLst>
          </p:cNvPr>
          <p:cNvSpPr txBox="1"/>
          <p:nvPr/>
        </p:nvSpPr>
        <p:spPr>
          <a:xfrm>
            <a:off x="8267882" y="5877661"/>
            <a:ext cx="1093569" cy="369332"/>
          </a:xfrm>
          <a:prstGeom prst="rect">
            <a:avLst/>
          </a:prstGeom>
          <a:noFill/>
        </p:spPr>
        <p:txBody>
          <a:bodyPr wrap="none" rtlCol="0">
            <a:spAutoFit/>
          </a:bodyPr>
          <a:lstStyle/>
          <a:p>
            <a:r>
              <a:rPr lang="en-US" dirty="0">
                <a:solidFill>
                  <a:srgbClr val="002060"/>
                </a:solidFill>
              </a:rPr>
              <a:t>Mar </a:t>
            </a:r>
            <a:r>
              <a:rPr lang="ru-RU" dirty="0">
                <a:solidFill>
                  <a:srgbClr val="002060"/>
                </a:solidFill>
              </a:rPr>
              <a:t>2021</a:t>
            </a:r>
          </a:p>
        </p:txBody>
      </p:sp>
      <p:sp>
        <p:nvSpPr>
          <p:cNvPr id="26" name="TextBox 25">
            <a:extLst>
              <a:ext uri="{FF2B5EF4-FFF2-40B4-BE49-F238E27FC236}">
                <a16:creationId xmlns:a16="http://schemas.microsoft.com/office/drawing/2014/main" id="{4A0C1728-FD58-439E-A207-F4C0EFDC2829}"/>
              </a:ext>
            </a:extLst>
          </p:cNvPr>
          <p:cNvSpPr txBox="1"/>
          <p:nvPr/>
        </p:nvSpPr>
        <p:spPr>
          <a:xfrm>
            <a:off x="10086777" y="5877661"/>
            <a:ext cx="1040670" cy="369332"/>
          </a:xfrm>
          <a:prstGeom prst="rect">
            <a:avLst/>
          </a:prstGeom>
          <a:noFill/>
        </p:spPr>
        <p:txBody>
          <a:bodyPr wrap="none" rtlCol="0">
            <a:spAutoFit/>
          </a:bodyPr>
          <a:lstStyle/>
          <a:p>
            <a:r>
              <a:rPr lang="en-US" dirty="0"/>
              <a:t>Apr </a:t>
            </a:r>
            <a:r>
              <a:rPr lang="ru-RU" dirty="0"/>
              <a:t>2021</a:t>
            </a:r>
          </a:p>
        </p:txBody>
      </p:sp>
    </p:spTree>
    <p:extLst>
      <p:ext uri="{BB962C8B-B14F-4D97-AF65-F5344CB8AC3E}">
        <p14:creationId xmlns:p14="http://schemas.microsoft.com/office/powerpoint/2010/main" val="143867065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F6F8D8-9EEB-4FB9-990F-A42199F35F35}"/>
              </a:ext>
            </a:extLst>
          </p:cNvPr>
          <p:cNvSpPr>
            <a:spLocks noGrp="1"/>
          </p:cNvSpPr>
          <p:nvPr>
            <p:ph type="ctrTitle"/>
          </p:nvPr>
        </p:nvSpPr>
        <p:spPr>
          <a:xfrm>
            <a:off x="1659801" y="679649"/>
            <a:ext cx="8638482" cy="1124744"/>
          </a:xfrm>
          <a:noFill/>
        </p:spPr>
        <p:txBody>
          <a:bodyPr>
            <a:noAutofit/>
          </a:bodyPr>
          <a:lstStyle/>
          <a:p>
            <a:r>
              <a:rPr lang="en-US" sz="3200" b="1" dirty="0">
                <a:solidFill>
                  <a:srgbClr val="002060"/>
                </a:solidFill>
                <a:latin typeface="Arial"/>
                <a:cs typeface="Arial"/>
              </a:rPr>
              <a:t>INFORMATION ON A POTENTIAL CONFLICT OF INTEREST</a:t>
            </a:r>
            <a:endParaRPr lang="ru-RU" sz="3200" b="1" dirty="0">
              <a:solidFill>
                <a:srgbClr val="002060"/>
              </a:solidFill>
              <a:latin typeface="Arial"/>
              <a:cs typeface="Arial"/>
            </a:endParaRPr>
          </a:p>
        </p:txBody>
      </p:sp>
      <p:sp>
        <p:nvSpPr>
          <p:cNvPr id="3" name="Подзаголовок 2">
            <a:extLst>
              <a:ext uri="{FF2B5EF4-FFF2-40B4-BE49-F238E27FC236}">
                <a16:creationId xmlns:a16="http://schemas.microsoft.com/office/drawing/2014/main" id="{043485AA-0D17-47E4-942C-965F2B1C4AD2}"/>
              </a:ext>
            </a:extLst>
          </p:cNvPr>
          <p:cNvSpPr>
            <a:spLocks noGrp="1"/>
          </p:cNvSpPr>
          <p:nvPr>
            <p:ph type="subTitle" idx="1"/>
          </p:nvPr>
        </p:nvSpPr>
        <p:spPr>
          <a:xfrm>
            <a:off x="1415480" y="1903139"/>
            <a:ext cx="9361040" cy="3339753"/>
          </a:xfrm>
          <a:noFill/>
        </p:spPr>
        <p:txBody>
          <a:bodyPr>
            <a:normAutofit/>
          </a:bodyPr>
          <a:lstStyle/>
          <a:p>
            <a:pPr algn="l"/>
            <a:endParaRPr lang="ru-RU" sz="1100" dirty="0">
              <a:latin typeface="Arial"/>
              <a:cs typeface="Arial"/>
            </a:endParaRPr>
          </a:p>
          <a:p>
            <a:pPr algn="just">
              <a:lnSpc>
                <a:spcPct val="120000"/>
              </a:lnSpc>
            </a:pPr>
            <a:r>
              <a:rPr lang="en-US" sz="2800" dirty="0">
                <a:latin typeface="Arial"/>
                <a:cs typeface="Arial"/>
              </a:rPr>
              <a:t>The author declares no potential conflict of interest in the preparation of this report</a:t>
            </a:r>
            <a:endParaRPr lang="ru-RU" sz="3600" dirty="0">
              <a:latin typeface="Arial"/>
              <a:cs typeface="Arial"/>
            </a:endParaRPr>
          </a:p>
          <a:p>
            <a:pPr algn="l"/>
            <a:endParaRPr lang="ru-RU" dirty="0">
              <a:latin typeface="Arial"/>
              <a:cs typeface="Arial"/>
            </a:endParaRPr>
          </a:p>
          <a:p>
            <a:pPr algn="l"/>
            <a:endParaRPr lang="ru-RU" sz="1600" dirty="0">
              <a:latin typeface="Arial"/>
              <a:cs typeface="Arial"/>
            </a:endParaRPr>
          </a:p>
          <a:p>
            <a:pPr algn="l"/>
            <a:r>
              <a:rPr lang="ru-RU" sz="1600" dirty="0">
                <a:latin typeface="Arial"/>
                <a:cs typeface="Arial"/>
              </a:rPr>
              <a:t> </a:t>
            </a:r>
          </a:p>
        </p:txBody>
      </p:sp>
      <p:sp>
        <p:nvSpPr>
          <p:cNvPr id="6" name="Rectangle 5"/>
          <p:cNvSpPr/>
          <p:nvPr/>
        </p:nvSpPr>
        <p:spPr>
          <a:xfrm>
            <a:off x="11184565" y="3573016"/>
            <a:ext cx="28803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1587" tIns="50793" rIns="101587" bIns="50793" rtlCol="0" anchor="ctr"/>
          <a:lstStyle/>
          <a:p>
            <a:pPr algn="ctr"/>
            <a:endParaRPr lang="ru-RU" sz="2400"/>
          </a:p>
        </p:txBody>
      </p:sp>
      <p:sp>
        <p:nvSpPr>
          <p:cNvPr id="8" name="Rectangle 7"/>
          <p:cNvSpPr/>
          <p:nvPr/>
        </p:nvSpPr>
        <p:spPr>
          <a:xfrm>
            <a:off x="11184565" y="5229200"/>
            <a:ext cx="384043"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1587" tIns="50793" rIns="101587" bIns="50793" rtlCol="0" anchor="ctr"/>
          <a:lstStyle/>
          <a:p>
            <a:pPr algn="ctr"/>
            <a:endParaRPr lang="ru-RU" sz="2400"/>
          </a:p>
        </p:txBody>
      </p:sp>
      <p:sp>
        <p:nvSpPr>
          <p:cNvPr id="9" name="Rectangle 8"/>
          <p:cNvSpPr/>
          <p:nvPr/>
        </p:nvSpPr>
        <p:spPr>
          <a:xfrm>
            <a:off x="9556981" y="5589240"/>
            <a:ext cx="283435"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1587" tIns="50793" rIns="101587" bIns="50793" rtlCol="0" anchor="ctr"/>
          <a:lstStyle/>
          <a:p>
            <a:pPr algn="ctr"/>
            <a:endParaRPr lang="ru-RU" sz="2400"/>
          </a:p>
        </p:txBody>
      </p:sp>
      <p:pic>
        <p:nvPicPr>
          <p:cNvPr id="13" name="Рисунок 12">
            <a:extLst>
              <a:ext uri="{FF2B5EF4-FFF2-40B4-BE49-F238E27FC236}">
                <a16:creationId xmlns:a16="http://schemas.microsoft.com/office/drawing/2014/main" id="{525E4C35-DC0E-43E0-AB64-6FB062C53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14" name="Picture 2">
            <a:extLst>
              <a:ext uri="{FF2B5EF4-FFF2-40B4-BE49-F238E27FC236}">
                <a16:creationId xmlns:a16="http://schemas.microsoft.com/office/drawing/2014/main" id="{F200F017-EC92-4ECF-BB8A-5A9C87EDECD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12821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833A6273-B7D1-4845-BF14-CF89F89A5016}"/>
              </a:ext>
            </a:extLst>
          </p:cNvPr>
          <p:cNvSpPr txBox="1">
            <a:spLocks/>
          </p:cNvSpPr>
          <p:nvPr/>
        </p:nvSpPr>
        <p:spPr>
          <a:xfrm>
            <a:off x="1415479" y="836712"/>
            <a:ext cx="4549385" cy="720082"/>
          </a:xfrm>
          <a:prstGeom prst="rect">
            <a:avLst/>
          </a:prstGeom>
        </p:spPr>
        <p:txBody>
          <a:bodyPr/>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algn="ctr"/>
            <a:r>
              <a:rPr lang="en-US" b="1" dirty="0">
                <a:solidFill>
                  <a:schemeClr val="tx2"/>
                </a:solidFill>
                <a:latin typeface="+mn-lt"/>
                <a:ea typeface="Cambria" panose="02040503050406030204" pitchFamily="18" charset="0"/>
                <a:cs typeface="Arial" panose="020B0604020202020204" pitchFamily="34" charset="0"/>
              </a:rPr>
              <a:t>Patient K., male, 35 years old</a:t>
            </a:r>
            <a:endParaRPr lang="ru-RU" b="1" dirty="0">
              <a:solidFill>
                <a:schemeClr val="tx2"/>
              </a:solidFill>
              <a:latin typeface="+mn-lt"/>
              <a:ea typeface="Cambria" panose="02040503050406030204" pitchFamily="18" charset="0"/>
              <a:cs typeface="Arial" panose="020B0604020202020204" pitchFamily="34" charset="0"/>
            </a:endParaRPr>
          </a:p>
          <a:p>
            <a:pPr algn="ctr"/>
            <a:endParaRPr lang="ru-RU" b="1" dirty="0">
              <a:solidFill>
                <a:schemeClr val="tx2"/>
              </a:solidFill>
              <a:latin typeface="+mn-lt"/>
              <a:ea typeface="Cambria" panose="02040503050406030204" pitchFamily="18" charset="0"/>
              <a:cs typeface="Arial" panose="020B0604020202020204" pitchFamily="34" charset="0"/>
            </a:endParaRPr>
          </a:p>
        </p:txBody>
      </p:sp>
      <p:graphicFrame>
        <p:nvGraphicFramePr>
          <p:cNvPr id="18" name="Объект 3">
            <a:extLst>
              <a:ext uri="{FF2B5EF4-FFF2-40B4-BE49-F238E27FC236}">
                <a16:creationId xmlns:a16="http://schemas.microsoft.com/office/drawing/2014/main" id="{83FC272A-DE99-468B-AEB1-AD9940C4FFD5}"/>
              </a:ext>
            </a:extLst>
          </p:cNvPr>
          <p:cNvGraphicFramePr>
            <a:graphicFrameLocks/>
          </p:cNvGraphicFramePr>
          <p:nvPr>
            <p:extLst>
              <p:ext uri="{D42A27DB-BD31-4B8C-83A1-F6EECF244321}">
                <p14:modId xmlns:p14="http://schemas.microsoft.com/office/powerpoint/2010/main" val="4200793773"/>
              </p:ext>
            </p:extLst>
          </p:nvPr>
        </p:nvGraphicFramePr>
        <p:xfrm>
          <a:off x="2644721" y="2011811"/>
          <a:ext cx="6120680" cy="2834377"/>
        </p:xfrm>
        <a:graphic>
          <a:graphicData uri="http://schemas.openxmlformats.org/drawingml/2006/table">
            <a:tbl>
              <a:tblPr firstRow="1">
                <a:tableStyleId>{B301B821-A1FF-4177-AEE7-76D212191A09}</a:tableStyleId>
              </a:tblPr>
              <a:tblGrid>
                <a:gridCol w="4156781">
                  <a:extLst>
                    <a:ext uri="{9D8B030D-6E8A-4147-A177-3AD203B41FA5}">
                      <a16:colId xmlns:a16="http://schemas.microsoft.com/office/drawing/2014/main" val="20000"/>
                    </a:ext>
                  </a:extLst>
                </a:gridCol>
                <a:gridCol w="1963899">
                  <a:extLst>
                    <a:ext uri="{9D8B030D-6E8A-4147-A177-3AD203B41FA5}">
                      <a16:colId xmlns:a16="http://schemas.microsoft.com/office/drawing/2014/main" val="20001"/>
                    </a:ext>
                  </a:extLst>
                </a:gridCol>
              </a:tblGrid>
              <a:tr h="476648">
                <a:tc>
                  <a:txBody>
                    <a:bodyPr/>
                    <a:lstStyle/>
                    <a:p>
                      <a:r>
                        <a:rPr lang="en-US" sz="1800" dirty="0">
                          <a:latin typeface="+mn-lt"/>
                          <a:ea typeface="Cambria" panose="02040503050406030204" pitchFamily="18" charset="0"/>
                          <a:cs typeface="Arial" panose="020B0604020202020204" pitchFamily="34" charset="0"/>
                        </a:rPr>
                        <a:t>Parameter</a:t>
                      </a:r>
                      <a:endParaRPr lang="ru-RU" sz="1800" dirty="0">
                        <a:latin typeface="+mn-lt"/>
                        <a:ea typeface="Cambria" panose="02040503050406030204" pitchFamily="18" charset="0"/>
                        <a:cs typeface="Arial" panose="020B0604020202020204" pitchFamily="34" charset="0"/>
                      </a:endParaRPr>
                    </a:p>
                  </a:txBody>
                  <a:tcPr/>
                </a:tc>
                <a:tc>
                  <a:txBody>
                    <a:bodyPr/>
                    <a:lstStyle/>
                    <a:p>
                      <a:pPr algn="ctr"/>
                      <a:r>
                        <a:rPr lang="ru-RU" sz="1800" dirty="0">
                          <a:latin typeface="+mn-lt"/>
                          <a:ea typeface="Cambria" panose="02040503050406030204" pitchFamily="18" charset="0"/>
                          <a:cs typeface="Arial" panose="020B0604020202020204" pitchFamily="34" charset="0"/>
                        </a:rPr>
                        <a:t>2</a:t>
                      </a:r>
                      <a:r>
                        <a:rPr lang="en-US" sz="1800" dirty="0">
                          <a:latin typeface="+mn-lt"/>
                          <a:ea typeface="Cambria" panose="02040503050406030204" pitchFamily="18" charset="0"/>
                          <a:cs typeface="Arial" panose="020B0604020202020204" pitchFamily="34" charset="0"/>
                        </a:rPr>
                        <a:t>1</a:t>
                      </a:r>
                      <a:r>
                        <a:rPr lang="ru-RU" sz="1800" dirty="0">
                          <a:latin typeface="+mn-lt"/>
                          <a:ea typeface="Cambria" panose="02040503050406030204" pitchFamily="18" charset="0"/>
                          <a:cs typeface="Arial" panose="020B0604020202020204" pitchFamily="34" charset="0"/>
                        </a:rPr>
                        <a:t>.01.2021</a:t>
                      </a:r>
                    </a:p>
                  </a:txBody>
                  <a:tcPr/>
                </a:tc>
                <a:extLst>
                  <a:ext uri="{0D108BD9-81ED-4DB2-BD59-A6C34878D82A}">
                    <a16:rowId xmlns:a16="http://schemas.microsoft.com/office/drawing/2014/main" val="10000"/>
                  </a:ext>
                </a:extLst>
              </a:tr>
              <a:tr h="480766">
                <a:tc>
                  <a:txBody>
                    <a:bodyPr/>
                    <a:lstStyle/>
                    <a:p>
                      <a:r>
                        <a:rPr lang="en-US" sz="1800" dirty="0">
                          <a:effectLst/>
                          <a:latin typeface="+mn-lt"/>
                          <a:ea typeface="Cambria" panose="02040503050406030204" pitchFamily="18" charset="0"/>
                          <a:cs typeface="Arial" panose="020B0604020202020204" pitchFamily="34" charset="0"/>
                        </a:rPr>
                        <a:t>Thyroid stimulating hormone (ultra), </a:t>
                      </a:r>
                      <a:r>
                        <a:rPr lang="en-US" sz="1800" dirty="0" err="1">
                          <a:effectLst/>
                          <a:latin typeface="+mn-lt"/>
                          <a:ea typeface="Cambria" panose="02040503050406030204" pitchFamily="18" charset="0"/>
                          <a:cs typeface="Arial" panose="020B0604020202020204" pitchFamily="34" charset="0"/>
                        </a:rPr>
                        <a:t>mIU</a:t>
                      </a:r>
                      <a:r>
                        <a:rPr lang="en-US" sz="1800" dirty="0">
                          <a:effectLst/>
                          <a:latin typeface="+mn-lt"/>
                          <a:ea typeface="Cambria" panose="02040503050406030204" pitchFamily="18" charset="0"/>
                          <a:cs typeface="Arial" panose="020B0604020202020204" pitchFamily="34" charset="0"/>
                        </a:rPr>
                        <a:t>/l</a:t>
                      </a:r>
                      <a:endParaRPr lang="ru-RU" sz="1800" dirty="0">
                        <a:effectLst/>
                        <a:latin typeface="+mn-lt"/>
                        <a:ea typeface="Cambria" panose="02040503050406030204" pitchFamily="18" charset="0"/>
                        <a:cs typeface="Arial" panose="020B0604020202020204" pitchFamily="34" charset="0"/>
                      </a:endParaRPr>
                    </a:p>
                  </a:txBody>
                  <a:tcPr anchor="ctr"/>
                </a:tc>
                <a:tc>
                  <a:txBody>
                    <a:bodyPr/>
                    <a:lstStyle/>
                    <a:p>
                      <a:pPr algn="ctr"/>
                      <a:r>
                        <a:rPr lang="ru-RU" sz="1800" dirty="0">
                          <a:effectLst/>
                          <a:latin typeface="+mn-lt"/>
                          <a:ea typeface="Cambria" panose="02040503050406030204" pitchFamily="18" charset="0"/>
                          <a:cs typeface="Arial" panose="020B0604020202020204" pitchFamily="34" charset="0"/>
                        </a:rPr>
                        <a:t>3.870 </a:t>
                      </a:r>
                    </a:p>
                  </a:txBody>
                  <a:tcPr anchor="ctr"/>
                </a:tc>
                <a:extLst>
                  <a:ext uri="{0D108BD9-81ED-4DB2-BD59-A6C34878D82A}">
                    <a16:rowId xmlns:a16="http://schemas.microsoft.com/office/drawing/2014/main" val="10001"/>
                  </a:ext>
                </a:extLst>
              </a:tr>
              <a:tr h="480766">
                <a:tc>
                  <a:txBody>
                    <a:bodyPr/>
                    <a:lstStyle/>
                    <a:p>
                      <a:r>
                        <a:rPr lang="en-US" sz="1800" b="1" dirty="0">
                          <a:solidFill>
                            <a:srgbClr val="FF0000"/>
                          </a:solidFill>
                          <a:latin typeface="+mn-lt"/>
                          <a:ea typeface="Cambria" panose="02040503050406030204" pitchFamily="18" charset="0"/>
                          <a:cs typeface="Arial" panose="020B0604020202020204" pitchFamily="34" charset="0"/>
                        </a:rPr>
                        <a:t>Troponin</a:t>
                      </a:r>
                      <a:r>
                        <a:rPr lang="ru-RU" sz="1800" b="1" dirty="0">
                          <a:solidFill>
                            <a:srgbClr val="FF0000"/>
                          </a:solidFill>
                          <a:latin typeface="+mn-lt"/>
                          <a:ea typeface="Cambria" panose="02040503050406030204" pitchFamily="18" charset="0"/>
                          <a:cs typeface="Arial" panose="020B0604020202020204" pitchFamily="34" charset="0"/>
                        </a:rPr>
                        <a:t> Т,</a:t>
                      </a:r>
                      <a:r>
                        <a:rPr lang="ru-RU" sz="1800" b="1" baseline="0" dirty="0">
                          <a:solidFill>
                            <a:srgbClr val="FF0000"/>
                          </a:solidFill>
                          <a:latin typeface="+mn-lt"/>
                          <a:ea typeface="Cambria" panose="02040503050406030204" pitchFamily="18" charset="0"/>
                          <a:cs typeface="Arial" panose="020B0604020202020204" pitchFamily="34" charset="0"/>
                        </a:rPr>
                        <a:t> </a:t>
                      </a:r>
                      <a:r>
                        <a:rPr lang="en-US" sz="1800" b="1" dirty="0">
                          <a:solidFill>
                            <a:srgbClr val="FF0000"/>
                          </a:solidFill>
                          <a:latin typeface="+mn-lt"/>
                          <a:ea typeface="Cambria" panose="02040503050406030204" pitchFamily="18" charset="0"/>
                          <a:cs typeface="Arial" panose="020B0604020202020204" pitchFamily="34" charset="0"/>
                        </a:rPr>
                        <a:t>ng</a:t>
                      </a:r>
                      <a:r>
                        <a:rPr lang="ru-RU" sz="1800" b="1" dirty="0">
                          <a:solidFill>
                            <a:srgbClr val="FF0000"/>
                          </a:solidFill>
                          <a:latin typeface="+mn-lt"/>
                          <a:ea typeface="Cambria" panose="02040503050406030204" pitchFamily="18" charset="0"/>
                          <a:cs typeface="Arial" panose="020B0604020202020204" pitchFamily="34" charset="0"/>
                        </a:rPr>
                        <a:t>/</a:t>
                      </a:r>
                      <a:r>
                        <a:rPr lang="en-US" sz="1800" b="1" dirty="0">
                          <a:solidFill>
                            <a:srgbClr val="FF0000"/>
                          </a:solidFill>
                          <a:latin typeface="+mn-lt"/>
                          <a:ea typeface="Cambria" panose="02040503050406030204" pitchFamily="18" charset="0"/>
                          <a:cs typeface="Arial" panose="020B0604020202020204" pitchFamily="34" charset="0"/>
                        </a:rPr>
                        <a:t>ml</a:t>
                      </a:r>
                      <a:r>
                        <a:rPr lang="ru-RU" sz="1800" b="1" dirty="0">
                          <a:solidFill>
                            <a:srgbClr val="FF0000"/>
                          </a:solidFill>
                          <a:latin typeface="+mn-lt"/>
                          <a:ea typeface="Cambria" panose="02040503050406030204" pitchFamily="18" charset="0"/>
                          <a:cs typeface="Arial" panose="020B0604020202020204" pitchFamily="34" charset="0"/>
                        </a:rPr>
                        <a:t> </a:t>
                      </a:r>
                    </a:p>
                  </a:txBody>
                  <a:tcPr anchor="ctr"/>
                </a:tc>
                <a:tc>
                  <a:txBody>
                    <a:bodyPr/>
                    <a:lstStyle/>
                    <a:p>
                      <a:pPr algn="ctr"/>
                      <a:r>
                        <a:rPr lang="ru-RU" sz="1800" b="1" dirty="0">
                          <a:solidFill>
                            <a:srgbClr val="FF0000"/>
                          </a:solidFill>
                          <a:latin typeface="+mn-lt"/>
                          <a:ea typeface="Cambria" panose="02040503050406030204" pitchFamily="18" charset="0"/>
                          <a:cs typeface="Arial" panose="020B0604020202020204" pitchFamily="34" charset="0"/>
                        </a:rPr>
                        <a:t>0.032</a:t>
                      </a:r>
                    </a:p>
                  </a:txBody>
                  <a:tcPr anchor="ctr"/>
                </a:tc>
                <a:extLst>
                  <a:ext uri="{0D108BD9-81ED-4DB2-BD59-A6C34878D82A}">
                    <a16:rowId xmlns:a16="http://schemas.microsoft.com/office/drawing/2014/main" val="10002"/>
                  </a:ext>
                </a:extLst>
              </a:tr>
              <a:tr h="434665">
                <a:tc>
                  <a:txBody>
                    <a:bodyPr/>
                    <a:lstStyle/>
                    <a:p>
                      <a:r>
                        <a:rPr lang="en-US" sz="1800" b="1" dirty="0">
                          <a:solidFill>
                            <a:srgbClr val="FF0000"/>
                          </a:solidFill>
                          <a:latin typeface="+mn-lt"/>
                          <a:ea typeface="Cambria" panose="02040503050406030204" pitchFamily="18" charset="0"/>
                          <a:cs typeface="Arial" panose="020B0604020202020204" pitchFamily="34" charset="0"/>
                        </a:rPr>
                        <a:t>NT-</a:t>
                      </a:r>
                      <a:r>
                        <a:rPr lang="en-US" sz="1800" b="1" dirty="0" err="1">
                          <a:solidFill>
                            <a:srgbClr val="FF0000"/>
                          </a:solidFill>
                          <a:latin typeface="+mn-lt"/>
                          <a:ea typeface="Cambria" panose="02040503050406030204" pitchFamily="18" charset="0"/>
                          <a:cs typeface="Arial" panose="020B0604020202020204" pitchFamily="34" charset="0"/>
                        </a:rPr>
                        <a:t>proBNP</a:t>
                      </a:r>
                      <a:r>
                        <a:rPr lang="ru-RU" sz="1800" b="1" dirty="0">
                          <a:solidFill>
                            <a:srgbClr val="FF0000"/>
                          </a:solidFill>
                          <a:latin typeface="+mn-lt"/>
                          <a:ea typeface="Cambria" panose="02040503050406030204" pitchFamily="18" charset="0"/>
                          <a:cs typeface="Arial" panose="020B0604020202020204" pitchFamily="34" charset="0"/>
                        </a:rPr>
                        <a:t>,</a:t>
                      </a:r>
                      <a:r>
                        <a:rPr lang="ru-RU" sz="1800" b="1" baseline="0" dirty="0">
                          <a:solidFill>
                            <a:srgbClr val="FF0000"/>
                          </a:solidFill>
                          <a:latin typeface="+mn-lt"/>
                          <a:ea typeface="Cambria" panose="02040503050406030204" pitchFamily="18" charset="0"/>
                          <a:cs typeface="Arial" panose="020B0604020202020204" pitchFamily="34" charset="0"/>
                        </a:rPr>
                        <a:t> </a:t>
                      </a:r>
                      <a:r>
                        <a:rPr lang="ru-RU" sz="1800" b="1" dirty="0">
                          <a:solidFill>
                            <a:srgbClr val="FF0000"/>
                          </a:solidFill>
                          <a:latin typeface="+mn-lt"/>
                          <a:ea typeface="Cambria" panose="02040503050406030204" pitchFamily="18" charset="0"/>
                          <a:cs typeface="Arial" panose="020B0604020202020204" pitchFamily="34" charset="0"/>
                        </a:rPr>
                        <a:t> </a:t>
                      </a:r>
                      <a:r>
                        <a:rPr lang="en-US" sz="1800" b="1" dirty="0" err="1">
                          <a:solidFill>
                            <a:srgbClr val="FF0000"/>
                          </a:solidFill>
                          <a:latin typeface="+mn-lt"/>
                          <a:ea typeface="Cambria" panose="02040503050406030204" pitchFamily="18" charset="0"/>
                          <a:cs typeface="Arial" panose="020B0604020202020204" pitchFamily="34" charset="0"/>
                        </a:rPr>
                        <a:t>pg</a:t>
                      </a:r>
                      <a:r>
                        <a:rPr lang="ru-RU" sz="1800" b="1" dirty="0">
                          <a:solidFill>
                            <a:srgbClr val="FF0000"/>
                          </a:solidFill>
                          <a:latin typeface="+mn-lt"/>
                          <a:ea typeface="Cambria" panose="02040503050406030204" pitchFamily="18" charset="0"/>
                          <a:cs typeface="Arial" panose="020B0604020202020204" pitchFamily="34" charset="0"/>
                        </a:rPr>
                        <a:t>/</a:t>
                      </a:r>
                      <a:r>
                        <a:rPr lang="en-US" sz="1800" b="1" dirty="0">
                          <a:solidFill>
                            <a:srgbClr val="FF0000"/>
                          </a:solidFill>
                          <a:latin typeface="+mn-lt"/>
                          <a:ea typeface="Cambria" panose="02040503050406030204" pitchFamily="18" charset="0"/>
                          <a:cs typeface="Arial" panose="020B0604020202020204" pitchFamily="34" charset="0"/>
                        </a:rPr>
                        <a:t>ml</a:t>
                      </a:r>
                      <a:r>
                        <a:rPr lang="ru-RU" sz="1800" b="1" dirty="0">
                          <a:solidFill>
                            <a:srgbClr val="FF0000"/>
                          </a:solidFill>
                          <a:latin typeface="+mn-lt"/>
                          <a:ea typeface="Cambria" panose="02040503050406030204" pitchFamily="18" charset="0"/>
                          <a:cs typeface="Arial" panose="020B0604020202020204" pitchFamily="34" charset="0"/>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FF0000"/>
                          </a:solidFill>
                          <a:latin typeface="+mn-lt"/>
                          <a:ea typeface="Cambria" panose="02040503050406030204" pitchFamily="18" charset="0"/>
                          <a:cs typeface="Arial" panose="020B0604020202020204" pitchFamily="34" charset="0"/>
                        </a:rPr>
                        <a:t>3071  </a:t>
                      </a:r>
                    </a:p>
                  </a:txBody>
                  <a:tcPr/>
                </a:tc>
                <a:extLst>
                  <a:ext uri="{0D108BD9-81ED-4DB2-BD59-A6C34878D82A}">
                    <a16:rowId xmlns:a16="http://schemas.microsoft.com/office/drawing/2014/main" val="10003"/>
                  </a:ext>
                </a:extLst>
              </a:tr>
              <a:tr h="480766">
                <a:tc>
                  <a:txBody>
                    <a:bodyPr/>
                    <a:lstStyle/>
                    <a:p>
                      <a:r>
                        <a:rPr lang="en-US" sz="1800" b="1" dirty="0">
                          <a:solidFill>
                            <a:srgbClr val="FF0000"/>
                          </a:solidFill>
                          <a:latin typeface="+mn-lt"/>
                          <a:ea typeface="Cambria" panose="02040503050406030204" pitchFamily="18" charset="0"/>
                          <a:cs typeface="Arial" panose="020B0604020202020204" pitchFamily="34" charset="0"/>
                        </a:rPr>
                        <a:t>C-reactive protein</a:t>
                      </a:r>
                      <a:r>
                        <a:rPr lang="ru-RU" sz="1800" b="1" dirty="0">
                          <a:solidFill>
                            <a:srgbClr val="FF0000"/>
                          </a:solidFill>
                          <a:latin typeface="+mn-lt"/>
                          <a:ea typeface="Cambria" panose="02040503050406030204" pitchFamily="18" charset="0"/>
                          <a:cs typeface="Arial" panose="020B0604020202020204" pitchFamily="34" charset="0"/>
                        </a:rPr>
                        <a:t>,</a:t>
                      </a:r>
                      <a:r>
                        <a:rPr lang="ru-RU" sz="1800" b="1" baseline="0" dirty="0">
                          <a:solidFill>
                            <a:srgbClr val="FF0000"/>
                          </a:solidFill>
                          <a:latin typeface="+mn-lt"/>
                          <a:ea typeface="Cambria" panose="02040503050406030204" pitchFamily="18" charset="0"/>
                          <a:cs typeface="Arial" panose="020B0604020202020204" pitchFamily="34" charset="0"/>
                        </a:rPr>
                        <a:t> </a:t>
                      </a:r>
                      <a:r>
                        <a:rPr lang="en-US" sz="1800" b="1" baseline="0" dirty="0">
                          <a:solidFill>
                            <a:srgbClr val="FF0000"/>
                          </a:solidFill>
                          <a:latin typeface="+mn-lt"/>
                          <a:ea typeface="Cambria" panose="02040503050406030204" pitchFamily="18" charset="0"/>
                          <a:cs typeface="Arial" panose="020B0604020202020204" pitchFamily="34" charset="0"/>
                        </a:rPr>
                        <a:t>mg/l</a:t>
                      </a:r>
                      <a:endParaRPr lang="ru-RU" sz="1800" b="1" dirty="0">
                        <a:solidFill>
                          <a:srgbClr val="FF0000"/>
                        </a:solidFill>
                        <a:latin typeface="+mn-lt"/>
                        <a:ea typeface="Cambria" panose="02040503050406030204" pitchFamily="18" charset="0"/>
                        <a:cs typeface="Arial" panose="020B0604020202020204" pitchFamily="34" charset="0"/>
                      </a:endParaRPr>
                    </a:p>
                  </a:txBody>
                  <a:tcPr/>
                </a:tc>
                <a:tc>
                  <a:txBody>
                    <a:bodyPr/>
                    <a:lstStyle/>
                    <a:p>
                      <a:pPr algn="ctr"/>
                      <a:r>
                        <a:rPr lang="ru-RU" sz="1800" b="1" dirty="0">
                          <a:solidFill>
                            <a:srgbClr val="FF0000"/>
                          </a:solidFill>
                          <a:latin typeface="+mn-lt"/>
                          <a:ea typeface="Cambria" panose="02040503050406030204" pitchFamily="18" charset="0"/>
                          <a:cs typeface="Arial" panose="020B0604020202020204" pitchFamily="34" charset="0"/>
                        </a:rPr>
                        <a:t>27</a:t>
                      </a:r>
                    </a:p>
                  </a:txBody>
                  <a:tcPr/>
                </a:tc>
                <a:extLst>
                  <a:ext uri="{0D108BD9-81ED-4DB2-BD59-A6C34878D82A}">
                    <a16:rowId xmlns:a16="http://schemas.microsoft.com/office/drawing/2014/main" val="10004"/>
                  </a:ext>
                </a:extLst>
              </a:tr>
              <a:tr h="480766">
                <a:tc>
                  <a:txBody>
                    <a:bodyPr/>
                    <a:lstStyle/>
                    <a:p>
                      <a:r>
                        <a:rPr lang="en-US" sz="1800" dirty="0">
                          <a:latin typeface="+mn-lt"/>
                          <a:ea typeface="Cambria" panose="02040503050406030204" pitchFamily="18" charset="0"/>
                          <a:cs typeface="Arial" panose="020B0604020202020204" pitchFamily="34" charset="0"/>
                        </a:rPr>
                        <a:t>Procalcitonin, ng/ml</a:t>
                      </a:r>
                      <a:endParaRPr lang="ru-RU" sz="1800" dirty="0">
                        <a:latin typeface="+mn-lt"/>
                        <a:ea typeface="Cambria" panose="02040503050406030204" pitchFamily="18" charset="0"/>
                        <a:cs typeface="Arial" panose="020B0604020202020204" pitchFamily="34" charset="0"/>
                      </a:endParaRPr>
                    </a:p>
                  </a:txBody>
                  <a:tcPr/>
                </a:tc>
                <a:tc>
                  <a:txBody>
                    <a:bodyPr/>
                    <a:lstStyle/>
                    <a:p>
                      <a:pPr algn="ctr"/>
                      <a:r>
                        <a:rPr lang="ru-RU" sz="1800" dirty="0">
                          <a:latin typeface="+mn-lt"/>
                          <a:ea typeface="Cambria" panose="02040503050406030204" pitchFamily="18" charset="0"/>
                          <a:cs typeface="Arial" panose="020B0604020202020204" pitchFamily="34" charset="0"/>
                        </a:rPr>
                        <a:t>0.045</a:t>
                      </a:r>
                    </a:p>
                  </a:txBody>
                  <a:tcPr/>
                </a:tc>
                <a:extLst>
                  <a:ext uri="{0D108BD9-81ED-4DB2-BD59-A6C34878D82A}">
                    <a16:rowId xmlns:a16="http://schemas.microsoft.com/office/drawing/2014/main" val="10005"/>
                  </a:ext>
                </a:extLst>
              </a:tr>
            </a:tbl>
          </a:graphicData>
        </a:graphic>
      </p:graphicFrame>
      <p:pic>
        <p:nvPicPr>
          <p:cNvPr id="17" name="Рисунок 16">
            <a:extLst>
              <a:ext uri="{FF2B5EF4-FFF2-40B4-BE49-F238E27FC236}">
                <a16:creationId xmlns:a16="http://schemas.microsoft.com/office/drawing/2014/main" id="{9CB9B456-E5A1-471A-8D1C-4A234E0EA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19" name="Picture 2">
            <a:extLst>
              <a:ext uri="{FF2B5EF4-FFF2-40B4-BE49-F238E27FC236}">
                <a16:creationId xmlns:a16="http://schemas.microsoft.com/office/drawing/2014/main" id="{80FF5DF3-CE8F-479D-A763-688076638A3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Стрелка: вправо 19">
            <a:extLst>
              <a:ext uri="{FF2B5EF4-FFF2-40B4-BE49-F238E27FC236}">
                <a16:creationId xmlns:a16="http://schemas.microsoft.com/office/drawing/2014/main" id="{CCF4EA47-F6BF-43D8-B6DA-4B87271B2858}"/>
              </a:ext>
            </a:extLst>
          </p:cNvPr>
          <p:cNvSpPr/>
          <p:nvPr/>
        </p:nvSpPr>
        <p:spPr>
          <a:xfrm>
            <a:off x="350873" y="5571463"/>
            <a:ext cx="11266968" cy="9635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1" name="TextBox 20">
            <a:extLst>
              <a:ext uri="{FF2B5EF4-FFF2-40B4-BE49-F238E27FC236}">
                <a16:creationId xmlns:a16="http://schemas.microsoft.com/office/drawing/2014/main" id="{6884FB3B-895C-441B-ACDA-7E2BCE674415}"/>
              </a:ext>
            </a:extLst>
          </p:cNvPr>
          <p:cNvSpPr txBox="1"/>
          <p:nvPr/>
        </p:nvSpPr>
        <p:spPr>
          <a:xfrm>
            <a:off x="382772" y="5877661"/>
            <a:ext cx="1079719" cy="369332"/>
          </a:xfrm>
          <a:prstGeom prst="rect">
            <a:avLst/>
          </a:prstGeom>
          <a:noFill/>
        </p:spPr>
        <p:txBody>
          <a:bodyPr wrap="none" rtlCol="0">
            <a:spAutoFit/>
          </a:bodyPr>
          <a:lstStyle/>
          <a:p>
            <a:r>
              <a:rPr lang="en-US" dirty="0">
                <a:solidFill>
                  <a:srgbClr val="002060"/>
                </a:solidFill>
              </a:rPr>
              <a:t>Nov </a:t>
            </a:r>
            <a:r>
              <a:rPr lang="ru-RU" dirty="0">
                <a:solidFill>
                  <a:srgbClr val="002060"/>
                </a:solidFill>
              </a:rPr>
              <a:t>2020</a:t>
            </a:r>
          </a:p>
        </p:txBody>
      </p:sp>
      <p:sp>
        <p:nvSpPr>
          <p:cNvPr id="22" name="TextBox 21">
            <a:extLst>
              <a:ext uri="{FF2B5EF4-FFF2-40B4-BE49-F238E27FC236}">
                <a16:creationId xmlns:a16="http://schemas.microsoft.com/office/drawing/2014/main" id="{C48D98C4-42D9-4011-8F09-8BCB7521C79A}"/>
              </a:ext>
            </a:extLst>
          </p:cNvPr>
          <p:cNvSpPr txBox="1"/>
          <p:nvPr/>
        </p:nvSpPr>
        <p:spPr>
          <a:xfrm>
            <a:off x="2172477" y="5877661"/>
            <a:ext cx="1061509" cy="369332"/>
          </a:xfrm>
          <a:prstGeom prst="rect">
            <a:avLst/>
          </a:prstGeom>
          <a:noFill/>
        </p:spPr>
        <p:txBody>
          <a:bodyPr wrap="none" rtlCol="0">
            <a:spAutoFit/>
          </a:bodyPr>
          <a:lstStyle/>
          <a:p>
            <a:r>
              <a:rPr lang="en-US" dirty="0">
                <a:solidFill>
                  <a:srgbClr val="002060"/>
                </a:solidFill>
              </a:rPr>
              <a:t>Dec </a:t>
            </a:r>
            <a:r>
              <a:rPr lang="ru-RU" dirty="0">
                <a:solidFill>
                  <a:srgbClr val="002060"/>
                </a:solidFill>
              </a:rPr>
              <a:t>2020</a:t>
            </a:r>
          </a:p>
        </p:txBody>
      </p:sp>
      <p:sp>
        <p:nvSpPr>
          <p:cNvPr id="23" name="TextBox 22">
            <a:extLst>
              <a:ext uri="{FF2B5EF4-FFF2-40B4-BE49-F238E27FC236}">
                <a16:creationId xmlns:a16="http://schemas.microsoft.com/office/drawing/2014/main" id="{B69CBD54-BECC-4725-8B47-3ACB13499938}"/>
              </a:ext>
            </a:extLst>
          </p:cNvPr>
          <p:cNvSpPr txBox="1"/>
          <p:nvPr/>
        </p:nvSpPr>
        <p:spPr>
          <a:xfrm>
            <a:off x="4142933" y="5878502"/>
            <a:ext cx="1011815" cy="369332"/>
          </a:xfrm>
          <a:prstGeom prst="rect">
            <a:avLst/>
          </a:prstGeom>
          <a:noFill/>
        </p:spPr>
        <p:txBody>
          <a:bodyPr wrap="none" rtlCol="0">
            <a:spAutoFit/>
          </a:bodyPr>
          <a:lstStyle/>
          <a:p>
            <a:r>
              <a:rPr lang="en-US" b="1" dirty="0">
                <a:solidFill>
                  <a:srgbClr val="002060"/>
                </a:solidFill>
              </a:rPr>
              <a:t>Jan </a:t>
            </a:r>
            <a:r>
              <a:rPr lang="ru-RU" b="1" dirty="0">
                <a:solidFill>
                  <a:srgbClr val="002060"/>
                </a:solidFill>
              </a:rPr>
              <a:t>2021</a:t>
            </a:r>
          </a:p>
        </p:txBody>
      </p:sp>
      <p:sp>
        <p:nvSpPr>
          <p:cNvPr id="24" name="TextBox 23">
            <a:extLst>
              <a:ext uri="{FF2B5EF4-FFF2-40B4-BE49-F238E27FC236}">
                <a16:creationId xmlns:a16="http://schemas.microsoft.com/office/drawing/2014/main" id="{79224516-277F-47A5-8EDB-1841B22B572F}"/>
              </a:ext>
            </a:extLst>
          </p:cNvPr>
          <p:cNvSpPr txBox="1"/>
          <p:nvPr/>
        </p:nvSpPr>
        <p:spPr>
          <a:xfrm>
            <a:off x="6169839" y="5878502"/>
            <a:ext cx="1045286" cy="369332"/>
          </a:xfrm>
          <a:prstGeom prst="rect">
            <a:avLst/>
          </a:prstGeom>
          <a:noFill/>
        </p:spPr>
        <p:txBody>
          <a:bodyPr wrap="none" rtlCol="0">
            <a:spAutoFit/>
          </a:bodyPr>
          <a:lstStyle/>
          <a:p>
            <a:r>
              <a:rPr lang="en-US" dirty="0">
                <a:solidFill>
                  <a:srgbClr val="002060"/>
                </a:solidFill>
              </a:rPr>
              <a:t>Feb </a:t>
            </a:r>
            <a:r>
              <a:rPr lang="ru-RU" dirty="0">
                <a:solidFill>
                  <a:srgbClr val="002060"/>
                </a:solidFill>
              </a:rPr>
              <a:t>2021</a:t>
            </a:r>
          </a:p>
        </p:txBody>
      </p:sp>
      <p:sp>
        <p:nvSpPr>
          <p:cNvPr id="25" name="TextBox 24">
            <a:extLst>
              <a:ext uri="{FF2B5EF4-FFF2-40B4-BE49-F238E27FC236}">
                <a16:creationId xmlns:a16="http://schemas.microsoft.com/office/drawing/2014/main" id="{FE2ABF2A-471D-48D6-9414-8F81C0B1D52F}"/>
              </a:ext>
            </a:extLst>
          </p:cNvPr>
          <p:cNvSpPr txBox="1"/>
          <p:nvPr/>
        </p:nvSpPr>
        <p:spPr>
          <a:xfrm>
            <a:off x="8267882" y="5877661"/>
            <a:ext cx="1093569" cy="369332"/>
          </a:xfrm>
          <a:prstGeom prst="rect">
            <a:avLst/>
          </a:prstGeom>
          <a:noFill/>
        </p:spPr>
        <p:txBody>
          <a:bodyPr wrap="none" rtlCol="0">
            <a:spAutoFit/>
          </a:bodyPr>
          <a:lstStyle/>
          <a:p>
            <a:r>
              <a:rPr lang="en-US" dirty="0">
                <a:solidFill>
                  <a:srgbClr val="002060"/>
                </a:solidFill>
              </a:rPr>
              <a:t>Mar </a:t>
            </a:r>
            <a:r>
              <a:rPr lang="ru-RU" dirty="0">
                <a:solidFill>
                  <a:srgbClr val="002060"/>
                </a:solidFill>
              </a:rPr>
              <a:t>2021</a:t>
            </a:r>
          </a:p>
        </p:txBody>
      </p:sp>
      <p:sp>
        <p:nvSpPr>
          <p:cNvPr id="26" name="TextBox 25">
            <a:extLst>
              <a:ext uri="{FF2B5EF4-FFF2-40B4-BE49-F238E27FC236}">
                <a16:creationId xmlns:a16="http://schemas.microsoft.com/office/drawing/2014/main" id="{F4BF8346-DF99-4BA1-8848-B738A36CEA0C}"/>
              </a:ext>
            </a:extLst>
          </p:cNvPr>
          <p:cNvSpPr txBox="1"/>
          <p:nvPr/>
        </p:nvSpPr>
        <p:spPr>
          <a:xfrm>
            <a:off x="10086777" y="5877661"/>
            <a:ext cx="1040670" cy="369332"/>
          </a:xfrm>
          <a:prstGeom prst="rect">
            <a:avLst/>
          </a:prstGeom>
          <a:noFill/>
        </p:spPr>
        <p:txBody>
          <a:bodyPr wrap="none" rtlCol="0">
            <a:spAutoFit/>
          </a:bodyPr>
          <a:lstStyle/>
          <a:p>
            <a:r>
              <a:rPr lang="en-US" dirty="0"/>
              <a:t>Apr </a:t>
            </a:r>
            <a:r>
              <a:rPr lang="ru-RU" dirty="0"/>
              <a:t>2021</a:t>
            </a:r>
          </a:p>
        </p:txBody>
      </p:sp>
    </p:spTree>
    <p:extLst>
      <p:ext uri="{BB962C8B-B14F-4D97-AF65-F5344CB8AC3E}">
        <p14:creationId xmlns:p14="http://schemas.microsoft.com/office/powerpoint/2010/main" val="332511225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7B6E7E-CBA1-4142-8873-9E48E8E7EBBC}"/>
              </a:ext>
            </a:extLst>
          </p:cNvPr>
          <p:cNvSpPr>
            <a:spLocks noGrp="1"/>
          </p:cNvSpPr>
          <p:nvPr>
            <p:ph type="title"/>
          </p:nvPr>
        </p:nvSpPr>
        <p:spPr>
          <a:xfrm>
            <a:off x="1588654" y="365125"/>
            <a:ext cx="9765145" cy="1325563"/>
          </a:xfrm>
        </p:spPr>
        <p:txBody>
          <a:bodyPr/>
          <a:lstStyle/>
          <a:p>
            <a:r>
              <a:rPr lang="en-US" b="1" dirty="0">
                <a:solidFill>
                  <a:srgbClr val="002060"/>
                </a:solidFill>
              </a:rPr>
              <a:t>Myocarditis is defined by</a:t>
            </a:r>
            <a:endParaRPr lang="ru-RU" b="1" dirty="0">
              <a:solidFill>
                <a:srgbClr val="002060"/>
              </a:solidFill>
            </a:endParaRPr>
          </a:p>
        </p:txBody>
      </p:sp>
      <p:sp>
        <p:nvSpPr>
          <p:cNvPr id="3" name="Объект 2">
            <a:extLst>
              <a:ext uri="{FF2B5EF4-FFF2-40B4-BE49-F238E27FC236}">
                <a16:creationId xmlns:a16="http://schemas.microsoft.com/office/drawing/2014/main" id="{0FB275F8-3636-4BCA-82B8-BD3F39ED56FF}"/>
              </a:ext>
            </a:extLst>
          </p:cNvPr>
          <p:cNvSpPr>
            <a:spLocks noGrp="1"/>
          </p:cNvSpPr>
          <p:nvPr>
            <p:ph idx="1"/>
          </p:nvPr>
        </p:nvSpPr>
        <p:spPr/>
        <p:txBody>
          <a:bodyPr/>
          <a:lstStyle/>
          <a:p>
            <a:r>
              <a:rPr lang="en-US" dirty="0"/>
              <a:t>1) cardiac symptoms (</a:t>
            </a:r>
            <a:r>
              <a:rPr lang="en-US" dirty="0" err="1"/>
              <a:t>eg</a:t>
            </a:r>
            <a:r>
              <a:rPr lang="en-US" dirty="0"/>
              <a:t>, chest pain, dyspnea, palpitations, syncope); </a:t>
            </a:r>
            <a:endParaRPr lang="ru-RU" dirty="0"/>
          </a:p>
          <a:p>
            <a:r>
              <a:rPr lang="en-US" dirty="0"/>
              <a:t>2) an elevated </a:t>
            </a:r>
            <a:r>
              <a:rPr lang="en-US" dirty="0" err="1"/>
              <a:t>cTn</a:t>
            </a:r>
            <a:r>
              <a:rPr lang="en-US" dirty="0"/>
              <a:t>; and</a:t>
            </a:r>
            <a:endParaRPr lang="ru-RU" dirty="0"/>
          </a:p>
          <a:p>
            <a:r>
              <a:rPr lang="en-US" dirty="0"/>
              <a:t>3) abnormal electrocardiographic, echocardiographic, CMR, and/or histopathologic findings on biopsy or postmortem evaluation in the absence of flow-limiting coronary artery disease</a:t>
            </a:r>
            <a:endParaRPr lang="ru-RU" dirty="0"/>
          </a:p>
        </p:txBody>
      </p:sp>
      <p:pic>
        <p:nvPicPr>
          <p:cNvPr id="4" name="Picture 2" descr="Healthy Heart (To be replaced)">
            <a:extLst>
              <a:ext uri="{FF2B5EF4-FFF2-40B4-BE49-F238E27FC236}">
                <a16:creationId xmlns:a16="http://schemas.microsoft.com/office/drawing/2014/main" id="{C8045DFB-1244-4ED6-ADD2-7C811660A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963" y="3849562"/>
            <a:ext cx="1898218" cy="264331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CEEFA30D-78DA-49CE-8EC0-B36875209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6" name="Picture 2">
            <a:extLst>
              <a:ext uri="{FF2B5EF4-FFF2-40B4-BE49-F238E27FC236}">
                <a16:creationId xmlns:a16="http://schemas.microsoft.com/office/drawing/2014/main" id="{9B5BCE4C-2B04-4CAC-B6B7-3849B91F313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067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5CD3D-A6D8-4EC1-AE0C-D7E0DEE12A4B}"/>
              </a:ext>
            </a:extLst>
          </p:cNvPr>
          <p:cNvSpPr>
            <a:spLocks noGrp="1"/>
          </p:cNvSpPr>
          <p:nvPr>
            <p:ph type="title"/>
          </p:nvPr>
        </p:nvSpPr>
        <p:spPr>
          <a:xfrm>
            <a:off x="1488570" y="365125"/>
            <a:ext cx="9865229" cy="1325563"/>
          </a:xfrm>
        </p:spPr>
        <p:txBody>
          <a:bodyPr>
            <a:normAutofit/>
          </a:bodyPr>
          <a:lstStyle/>
          <a:p>
            <a:r>
              <a:rPr lang="en-US" sz="3600" b="1" dirty="0">
                <a:solidFill>
                  <a:srgbClr val="002060"/>
                </a:solidFill>
              </a:rPr>
              <a:t>Clinical variants of post-acute-COVID-19 myocarditis</a:t>
            </a:r>
            <a:endParaRPr lang="ru-RU" sz="3600" b="1" dirty="0">
              <a:solidFill>
                <a:srgbClr val="002060"/>
              </a:solidFill>
            </a:endParaRPr>
          </a:p>
        </p:txBody>
      </p:sp>
      <p:sp>
        <p:nvSpPr>
          <p:cNvPr id="3" name="Объект 2">
            <a:extLst>
              <a:ext uri="{FF2B5EF4-FFF2-40B4-BE49-F238E27FC236}">
                <a16:creationId xmlns:a16="http://schemas.microsoft.com/office/drawing/2014/main" id="{16954A77-1967-4CC5-BA37-563C2777790D}"/>
              </a:ext>
            </a:extLst>
          </p:cNvPr>
          <p:cNvSpPr>
            <a:spLocks noGrp="1"/>
          </p:cNvSpPr>
          <p:nvPr>
            <p:ph idx="1"/>
          </p:nvPr>
        </p:nvSpPr>
        <p:spPr>
          <a:xfrm>
            <a:off x="505809" y="1825625"/>
            <a:ext cx="4511105" cy="4351338"/>
          </a:xfrm>
        </p:spPr>
        <p:txBody>
          <a:bodyPr/>
          <a:lstStyle/>
          <a:p>
            <a:r>
              <a:rPr lang="en-US" dirty="0"/>
              <a:t>Arrhythmic (atrial fibrillation, supraventricular and / or ventricular extrasystoles)</a:t>
            </a:r>
            <a:endParaRPr lang="ru-RU" dirty="0"/>
          </a:p>
        </p:txBody>
      </p:sp>
      <p:sp>
        <p:nvSpPr>
          <p:cNvPr id="4" name="Объект 2">
            <a:extLst>
              <a:ext uri="{FF2B5EF4-FFF2-40B4-BE49-F238E27FC236}">
                <a16:creationId xmlns:a16="http://schemas.microsoft.com/office/drawing/2014/main" id="{47400C7D-3B83-409B-96CC-611204E5AF8A}"/>
              </a:ext>
            </a:extLst>
          </p:cNvPr>
          <p:cNvSpPr txBox="1">
            <a:spLocks/>
          </p:cNvSpPr>
          <p:nvPr/>
        </p:nvSpPr>
        <p:spPr>
          <a:xfrm>
            <a:off x="6869519" y="1825625"/>
            <a:ext cx="4491368" cy="122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Decompensated (dilated)</a:t>
            </a:r>
            <a:endParaRPr lang="ru-RU" dirty="0"/>
          </a:p>
        </p:txBody>
      </p:sp>
      <p:pic>
        <p:nvPicPr>
          <p:cNvPr id="2050" name="Picture 2" descr="Dilated cardiomyopathy - Symptoms and causes - Mayo Clinic">
            <a:extLst>
              <a:ext uri="{FF2B5EF4-FFF2-40B4-BE49-F238E27FC236}">
                <a16:creationId xmlns:a16="http://schemas.microsoft.com/office/drawing/2014/main" id="{F84570D3-E207-42E4-9051-FA39FCAFED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822" t="13004" b="5962"/>
          <a:stretch/>
        </p:blipFill>
        <p:spPr bwMode="auto">
          <a:xfrm>
            <a:off x="8528600" y="2387897"/>
            <a:ext cx="1862310" cy="20822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chine Learning Approach to Detect Cardiac Arrhythmias in ECG Signals: A  Survey - ScienceDirect">
            <a:extLst>
              <a:ext uri="{FF2B5EF4-FFF2-40B4-BE49-F238E27FC236}">
                <a16:creationId xmlns:a16="http://schemas.microsoft.com/office/drawing/2014/main" id="{F91957BB-3D75-4DA6-99C6-A40BA39D8D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113" y="3429000"/>
            <a:ext cx="1704269" cy="227868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 стрелкой 5">
            <a:extLst>
              <a:ext uri="{FF2B5EF4-FFF2-40B4-BE49-F238E27FC236}">
                <a16:creationId xmlns:a16="http://schemas.microsoft.com/office/drawing/2014/main" id="{C4B16DE1-84F3-4295-97C1-8594E4226923}"/>
              </a:ext>
            </a:extLst>
          </p:cNvPr>
          <p:cNvCxnSpPr>
            <a:cxnSpLocks/>
            <a:endCxn id="3" idx="0"/>
          </p:cNvCxnSpPr>
          <p:nvPr/>
        </p:nvCxnSpPr>
        <p:spPr>
          <a:xfrm flipH="1">
            <a:off x="2761362" y="1392865"/>
            <a:ext cx="2275690" cy="432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a:extLst>
              <a:ext uri="{FF2B5EF4-FFF2-40B4-BE49-F238E27FC236}">
                <a16:creationId xmlns:a16="http://schemas.microsoft.com/office/drawing/2014/main" id="{2242C289-801E-40A0-9D37-8A5D4A3E0E1E}"/>
              </a:ext>
            </a:extLst>
          </p:cNvPr>
          <p:cNvCxnSpPr>
            <a:cxnSpLocks/>
          </p:cNvCxnSpPr>
          <p:nvPr/>
        </p:nvCxnSpPr>
        <p:spPr>
          <a:xfrm>
            <a:off x="6319282" y="1392865"/>
            <a:ext cx="2048541" cy="432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Рисунок 8">
            <a:extLst>
              <a:ext uri="{FF2B5EF4-FFF2-40B4-BE49-F238E27FC236}">
                <a16:creationId xmlns:a16="http://schemas.microsoft.com/office/drawing/2014/main" id="{DEEE925E-AFDD-4E6F-8124-353C55CB6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10" name="Picture 2">
            <a:extLst>
              <a:ext uri="{FF2B5EF4-FFF2-40B4-BE49-F238E27FC236}">
                <a16:creationId xmlns:a16="http://schemas.microsoft.com/office/drawing/2014/main" id="{8D583143-CEA2-4965-B0E0-F884A726E24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Объект 2">
            <a:extLst>
              <a:ext uri="{FF2B5EF4-FFF2-40B4-BE49-F238E27FC236}">
                <a16:creationId xmlns:a16="http://schemas.microsoft.com/office/drawing/2014/main" id="{DCD9AB2A-6F59-4BA6-875F-4847DEE280AE}"/>
              </a:ext>
            </a:extLst>
          </p:cNvPr>
          <p:cNvSpPr txBox="1">
            <a:spLocks/>
          </p:cNvSpPr>
          <p:nvPr/>
        </p:nvSpPr>
        <p:spPr>
          <a:xfrm>
            <a:off x="5206112" y="4242760"/>
            <a:ext cx="1968976" cy="122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Mixed</a:t>
            </a:r>
            <a:endParaRPr lang="ru-RU" dirty="0"/>
          </a:p>
        </p:txBody>
      </p:sp>
      <p:pic>
        <p:nvPicPr>
          <p:cNvPr id="1026" name="Picture 2" descr="Heart arrhythmia hi-res stock photography and images - Alamy">
            <a:extLst>
              <a:ext uri="{FF2B5EF4-FFF2-40B4-BE49-F238E27FC236}">
                <a16:creationId xmlns:a16="http://schemas.microsoft.com/office/drawing/2014/main" id="{5CD7F10B-4CA8-4462-B8E5-DA55BF7294B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7386" b="16522"/>
          <a:stretch/>
        </p:blipFill>
        <p:spPr bwMode="auto">
          <a:xfrm>
            <a:off x="5016914" y="4583595"/>
            <a:ext cx="2066925" cy="146049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Прямая со стрелкой 10">
            <a:extLst>
              <a:ext uri="{FF2B5EF4-FFF2-40B4-BE49-F238E27FC236}">
                <a16:creationId xmlns:a16="http://schemas.microsoft.com/office/drawing/2014/main" id="{ECEAE5EC-2A77-4963-92A8-30ACDC29C942}"/>
              </a:ext>
            </a:extLst>
          </p:cNvPr>
          <p:cNvCxnSpPr/>
          <p:nvPr/>
        </p:nvCxnSpPr>
        <p:spPr>
          <a:xfrm>
            <a:off x="5708073" y="1392865"/>
            <a:ext cx="0" cy="24725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493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5CD3D-A6D8-4EC1-AE0C-D7E0DEE12A4B}"/>
              </a:ext>
            </a:extLst>
          </p:cNvPr>
          <p:cNvSpPr>
            <a:spLocks noGrp="1"/>
          </p:cNvSpPr>
          <p:nvPr>
            <p:ph type="title"/>
          </p:nvPr>
        </p:nvSpPr>
        <p:spPr>
          <a:xfrm>
            <a:off x="1488570" y="365125"/>
            <a:ext cx="9865229" cy="1325563"/>
          </a:xfrm>
        </p:spPr>
        <p:txBody>
          <a:bodyPr>
            <a:normAutofit/>
          </a:bodyPr>
          <a:lstStyle/>
          <a:p>
            <a:r>
              <a:rPr lang="en-US" sz="3600" b="1" dirty="0">
                <a:solidFill>
                  <a:srgbClr val="002060"/>
                </a:solidFill>
              </a:rPr>
              <a:t>Risk classification of myocarditis (Mayo Clinic)</a:t>
            </a:r>
            <a:endParaRPr lang="ru-RU" sz="3600" b="1" dirty="0">
              <a:solidFill>
                <a:srgbClr val="002060"/>
              </a:solidFill>
            </a:endParaRPr>
          </a:p>
        </p:txBody>
      </p:sp>
      <p:pic>
        <p:nvPicPr>
          <p:cNvPr id="9" name="Рисунок 8">
            <a:extLst>
              <a:ext uri="{FF2B5EF4-FFF2-40B4-BE49-F238E27FC236}">
                <a16:creationId xmlns:a16="http://schemas.microsoft.com/office/drawing/2014/main" id="{DEEE925E-AFDD-4E6F-8124-353C55CB6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10" name="Picture 2">
            <a:extLst>
              <a:ext uri="{FF2B5EF4-FFF2-40B4-BE49-F238E27FC236}">
                <a16:creationId xmlns:a16="http://schemas.microsoft.com/office/drawing/2014/main" id="{8D583143-CEA2-4965-B0E0-F884A726E24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Объект 12">
            <a:extLst>
              <a:ext uri="{FF2B5EF4-FFF2-40B4-BE49-F238E27FC236}">
                <a16:creationId xmlns:a16="http://schemas.microsoft.com/office/drawing/2014/main" id="{0BB3D124-A815-41F4-A61E-C5FD2AF6DF5E}"/>
              </a:ext>
            </a:extLst>
          </p:cNvPr>
          <p:cNvGraphicFramePr>
            <a:graphicFrameLocks noGrp="1"/>
          </p:cNvGraphicFramePr>
          <p:nvPr>
            <p:ph idx="1"/>
            <p:extLst>
              <p:ext uri="{D42A27DB-BD31-4B8C-83A1-F6EECF244321}">
                <p14:modId xmlns:p14="http://schemas.microsoft.com/office/powerpoint/2010/main" val="2212121129"/>
              </p:ext>
            </p:extLst>
          </p:nvPr>
        </p:nvGraphicFramePr>
        <p:xfrm>
          <a:off x="838200" y="1825625"/>
          <a:ext cx="10515600" cy="41249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705561900"/>
                    </a:ext>
                  </a:extLst>
                </a:gridCol>
                <a:gridCol w="3505200">
                  <a:extLst>
                    <a:ext uri="{9D8B030D-6E8A-4147-A177-3AD203B41FA5}">
                      <a16:colId xmlns:a16="http://schemas.microsoft.com/office/drawing/2014/main" val="2020943663"/>
                    </a:ext>
                  </a:extLst>
                </a:gridCol>
                <a:gridCol w="3505200">
                  <a:extLst>
                    <a:ext uri="{9D8B030D-6E8A-4147-A177-3AD203B41FA5}">
                      <a16:colId xmlns:a16="http://schemas.microsoft.com/office/drawing/2014/main" val="3918146205"/>
                    </a:ext>
                  </a:extLst>
                </a:gridCol>
              </a:tblGrid>
              <a:tr h="370840">
                <a:tc>
                  <a:txBody>
                    <a:bodyPr/>
                    <a:lstStyle/>
                    <a:p>
                      <a:r>
                        <a:rPr lang="en-US" dirty="0"/>
                        <a:t>Low risk</a:t>
                      </a:r>
                      <a:endParaRPr lang="ru-RU" dirty="0"/>
                    </a:p>
                  </a:txBody>
                  <a:tcPr/>
                </a:tc>
                <a:tc>
                  <a:txBody>
                    <a:bodyPr/>
                    <a:lstStyle/>
                    <a:p>
                      <a:r>
                        <a:rPr lang="en-US" dirty="0"/>
                        <a:t>Intermediate risk</a:t>
                      </a:r>
                      <a:endParaRPr lang="ru-RU" dirty="0"/>
                    </a:p>
                  </a:txBody>
                  <a:tcPr/>
                </a:tc>
                <a:tc>
                  <a:txBody>
                    <a:bodyPr/>
                    <a:lstStyle/>
                    <a:p>
                      <a:r>
                        <a:rPr lang="en-US" dirty="0"/>
                        <a:t>High risk</a:t>
                      </a:r>
                      <a:endParaRPr lang="ru-RU" dirty="0"/>
                    </a:p>
                  </a:txBody>
                  <a:tcPr/>
                </a:tc>
                <a:extLst>
                  <a:ext uri="{0D108BD9-81ED-4DB2-BD59-A6C34878D82A}">
                    <a16:rowId xmlns:a16="http://schemas.microsoft.com/office/drawing/2014/main" val="1103735666"/>
                  </a:ext>
                </a:extLst>
              </a:tr>
              <a:tr h="370840">
                <a:tc>
                  <a:txBody>
                    <a:bodyPr/>
                    <a:lstStyle/>
                    <a:p>
                      <a:r>
                        <a:rPr lang="en-US" dirty="0"/>
                        <a:t>Chest pain</a:t>
                      </a:r>
                      <a:endParaRPr lang="ru-RU" dirty="0"/>
                    </a:p>
                    <a:p>
                      <a:r>
                        <a:rPr lang="en-US" dirty="0"/>
                        <a:t>Supraventricular arrhythmias</a:t>
                      </a:r>
                      <a:endParaRPr lang="ru-RU" dirty="0"/>
                    </a:p>
                    <a:p>
                      <a:r>
                        <a:rPr lang="en-US" dirty="0"/>
                        <a:t>AV blockade</a:t>
                      </a:r>
                      <a:endParaRPr lang="ru-RU" dirty="0"/>
                    </a:p>
                    <a:p>
                      <a:r>
                        <a:rPr lang="en-US" dirty="0"/>
                        <a:t>Preserved systolic function</a:t>
                      </a:r>
                    </a:p>
                    <a:p>
                      <a:r>
                        <a:rPr lang="en-US" dirty="0"/>
                        <a:t>Rapid response to ongoing therapy (1-4 weeks)</a:t>
                      </a:r>
                      <a:endParaRPr lang="ru-RU" dirty="0"/>
                    </a:p>
                  </a:txBody>
                  <a:tcPr/>
                </a:tc>
                <a:tc>
                  <a:txBody>
                    <a:bodyPr/>
                    <a:lstStyle/>
                    <a:p>
                      <a:r>
                        <a:rPr lang="en-US" dirty="0"/>
                        <a:t>Moderately pronounced structural and functional changes in the myocardium</a:t>
                      </a:r>
                      <a:endParaRPr lang="ru-RU" dirty="0"/>
                    </a:p>
                    <a:p>
                      <a:r>
                        <a:rPr lang="en-US" dirty="0" err="1"/>
                        <a:t>Nonsustained</a:t>
                      </a:r>
                      <a:r>
                        <a:rPr lang="en-US" dirty="0"/>
                        <a:t> ventricular arrhythmias</a:t>
                      </a:r>
                      <a:endParaRPr lang="ru-RU" dirty="0"/>
                    </a:p>
                    <a:p>
                      <a:r>
                        <a:rPr lang="en-US" dirty="0"/>
                        <a:t>Late accumulation of gadolinium in the myocardium with no remodeling of the heart chambers</a:t>
                      </a:r>
                      <a:endParaRPr lang="ru-RU" dirty="0"/>
                    </a:p>
                    <a:p>
                      <a:r>
                        <a:rPr lang="en-US" dirty="0"/>
                        <a:t>Life-threatening arrhythmias and conduction disturbances</a:t>
                      </a:r>
                      <a:r>
                        <a:rPr lang="ru-RU" dirty="0"/>
                        <a:t> </a:t>
                      </a:r>
                      <a:r>
                        <a:rPr lang="en-US" dirty="0"/>
                        <a:t>are registered</a:t>
                      </a:r>
                      <a:endParaRPr lang="ru-RU" dirty="0"/>
                    </a:p>
                    <a:p>
                      <a:r>
                        <a:rPr lang="en-US" dirty="0"/>
                        <a:t>No syncope</a:t>
                      </a:r>
                      <a:endParaRPr lang="ru-RU" dirty="0"/>
                    </a:p>
                  </a:txBody>
                  <a:tcPr/>
                </a:tc>
                <a:tc>
                  <a:txBody>
                    <a:bodyPr/>
                    <a:lstStyle/>
                    <a:p>
                      <a:r>
                        <a:rPr lang="en-US" dirty="0"/>
                        <a:t>Persistent circulatory decompensation</a:t>
                      </a:r>
                      <a:endParaRPr lang="ru-RU" dirty="0"/>
                    </a:p>
                    <a:p>
                      <a:r>
                        <a:rPr lang="en-US" dirty="0"/>
                        <a:t>Severe persistent LV dysfunction</a:t>
                      </a:r>
                      <a:endParaRPr lang="ru-RU" dirty="0"/>
                    </a:p>
                    <a:p>
                      <a:r>
                        <a:rPr lang="en-US" dirty="0"/>
                        <a:t>Life-threatening arrhythmias</a:t>
                      </a:r>
                      <a:endParaRPr lang="ru-RU" dirty="0"/>
                    </a:p>
                    <a:p>
                      <a:r>
                        <a:rPr lang="en-US" dirty="0"/>
                        <a:t>Persistent AV block with severe LV dysfunction</a:t>
                      </a:r>
                      <a:endParaRPr lang="ru-RU" dirty="0"/>
                    </a:p>
                    <a:p>
                      <a:r>
                        <a:rPr lang="en-US" dirty="0"/>
                        <a:t>Recurrent syncope</a:t>
                      </a:r>
                      <a:endParaRPr lang="ru-RU" dirty="0"/>
                    </a:p>
                  </a:txBody>
                  <a:tcPr/>
                </a:tc>
                <a:extLst>
                  <a:ext uri="{0D108BD9-81ED-4DB2-BD59-A6C34878D82A}">
                    <a16:rowId xmlns:a16="http://schemas.microsoft.com/office/drawing/2014/main" val="2440474938"/>
                  </a:ext>
                </a:extLst>
              </a:tr>
              <a:tr h="370840">
                <a:tc>
                  <a:txBody>
                    <a:bodyPr/>
                    <a:lstStyle/>
                    <a:p>
                      <a:r>
                        <a:rPr lang="en-US" dirty="0"/>
                        <a:t>Favorable prognosis</a:t>
                      </a:r>
                      <a:endParaRPr lang="ru-RU" dirty="0"/>
                    </a:p>
                  </a:txBody>
                  <a:tcPr/>
                </a:tc>
                <a:tc>
                  <a:txBody>
                    <a:bodyPr/>
                    <a:lstStyle/>
                    <a:p>
                      <a:r>
                        <a:rPr lang="en-US" dirty="0"/>
                        <a:t>Uncertain prognosis</a:t>
                      </a:r>
                      <a:endParaRPr lang="ru-RU" dirty="0"/>
                    </a:p>
                  </a:txBody>
                  <a:tcPr/>
                </a:tc>
                <a:tc>
                  <a:txBody>
                    <a:bodyPr/>
                    <a:lstStyle/>
                    <a:p>
                      <a:r>
                        <a:rPr lang="en-US" dirty="0"/>
                        <a:t>Poor prognosis</a:t>
                      </a:r>
                      <a:endParaRPr lang="ru-RU" dirty="0"/>
                    </a:p>
                  </a:txBody>
                  <a:tcPr/>
                </a:tc>
                <a:extLst>
                  <a:ext uri="{0D108BD9-81ED-4DB2-BD59-A6C34878D82A}">
                    <a16:rowId xmlns:a16="http://schemas.microsoft.com/office/drawing/2014/main" val="1084786026"/>
                  </a:ext>
                </a:extLst>
              </a:tr>
            </a:tbl>
          </a:graphicData>
        </a:graphic>
      </p:graphicFrame>
      <p:sp>
        <p:nvSpPr>
          <p:cNvPr id="14" name="Прямоугольник 13">
            <a:extLst>
              <a:ext uri="{FF2B5EF4-FFF2-40B4-BE49-F238E27FC236}">
                <a16:creationId xmlns:a16="http://schemas.microsoft.com/office/drawing/2014/main" id="{7482199D-C5DF-400A-B361-D8436E28B092}"/>
              </a:ext>
            </a:extLst>
          </p:cNvPr>
          <p:cNvSpPr/>
          <p:nvPr/>
        </p:nvSpPr>
        <p:spPr>
          <a:xfrm>
            <a:off x="9297973" y="6369764"/>
            <a:ext cx="2183611" cy="246221"/>
          </a:xfrm>
          <a:prstGeom prst="rect">
            <a:avLst/>
          </a:prstGeom>
        </p:spPr>
        <p:txBody>
          <a:bodyPr wrap="none">
            <a:spAutoFit/>
          </a:bodyPr>
          <a:lstStyle/>
          <a:p>
            <a:r>
              <a:rPr lang="ru-RU" sz="1000" dirty="0"/>
              <a:t>DOI: 10.1016/S0025-6196(11)60670-8</a:t>
            </a:r>
          </a:p>
        </p:txBody>
      </p:sp>
    </p:spTree>
    <p:extLst>
      <p:ext uri="{BB962C8B-B14F-4D97-AF65-F5344CB8AC3E}">
        <p14:creationId xmlns:p14="http://schemas.microsoft.com/office/powerpoint/2010/main" val="1411649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833A6273-B7D1-4845-BF14-CF89F89A5016}"/>
              </a:ext>
            </a:extLst>
          </p:cNvPr>
          <p:cNvSpPr txBox="1">
            <a:spLocks/>
          </p:cNvSpPr>
          <p:nvPr/>
        </p:nvSpPr>
        <p:spPr>
          <a:xfrm>
            <a:off x="1415479" y="836712"/>
            <a:ext cx="4549385" cy="720082"/>
          </a:xfrm>
          <a:prstGeom prst="rect">
            <a:avLst/>
          </a:prstGeom>
        </p:spPr>
        <p:txBody>
          <a:bodyPr/>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algn="ctr"/>
            <a:r>
              <a:rPr lang="en-US" b="1" dirty="0">
                <a:solidFill>
                  <a:schemeClr val="tx2"/>
                </a:solidFill>
                <a:latin typeface="+mn-lt"/>
                <a:ea typeface="Cambria" panose="02040503050406030204" pitchFamily="18" charset="0"/>
                <a:cs typeface="Arial" panose="020B0604020202020204" pitchFamily="34" charset="0"/>
              </a:rPr>
              <a:t>Patient K., male, 35 years old</a:t>
            </a:r>
            <a:endParaRPr lang="ru-RU" b="1" dirty="0">
              <a:solidFill>
                <a:schemeClr val="tx2"/>
              </a:solidFill>
              <a:latin typeface="+mn-lt"/>
              <a:ea typeface="Cambria" panose="02040503050406030204" pitchFamily="18" charset="0"/>
              <a:cs typeface="Arial" panose="020B0604020202020204" pitchFamily="34" charset="0"/>
            </a:endParaRPr>
          </a:p>
          <a:p>
            <a:pPr algn="ctr"/>
            <a:endParaRPr lang="ru-RU" b="1" dirty="0">
              <a:solidFill>
                <a:schemeClr val="tx2"/>
              </a:solidFill>
              <a:latin typeface="+mn-lt"/>
              <a:ea typeface="Cambria" panose="02040503050406030204" pitchFamily="18" charset="0"/>
              <a:cs typeface="Arial" panose="020B0604020202020204" pitchFamily="34" charset="0"/>
            </a:endParaRPr>
          </a:p>
        </p:txBody>
      </p:sp>
      <p:sp>
        <p:nvSpPr>
          <p:cNvPr id="17" name="TextBox 16">
            <a:extLst>
              <a:ext uri="{FF2B5EF4-FFF2-40B4-BE49-F238E27FC236}">
                <a16:creationId xmlns:a16="http://schemas.microsoft.com/office/drawing/2014/main" id="{1AB34F9B-6189-4484-B3CC-E1EF751E7D7C}"/>
              </a:ext>
            </a:extLst>
          </p:cNvPr>
          <p:cNvSpPr txBox="1"/>
          <p:nvPr/>
        </p:nvSpPr>
        <p:spPr>
          <a:xfrm>
            <a:off x="1139644" y="1490586"/>
            <a:ext cx="9444880" cy="3174395"/>
          </a:xfrm>
          <a:prstGeom prst="rect">
            <a:avLst/>
          </a:prstGeom>
          <a:noFill/>
        </p:spPr>
        <p:txBody>
          <a:bodyPr wrap="square">
            <a:spAutoFit/>
          </a:bodyPr>
          <a:lstStyle/>
          <a:p>
            <a:pPr algn="just"/>
            <a:r>
              <a:rPr lang="en-US" sz="2400" u="sng" dirty="0">
                <a:ea typeface="Cambria" panose="02040503050406030204" pitchFamily="18" charset="0"/>
                <a:cs typeface="Arial" panose="020B0604020202020204" pitchFamily="34" charset="0"/>
              </a:rPr>
              <a:t>Diagnosis</a:t>
            </a:r>
            <a:r>
              <a:rPr lang="ru-RU" sz="2400" u="sng" dirty="0">
                <a:ea typeface="Cambria" panose="02040503050406030204" pitchFamily="18" charset="0"/>
                <a:cs typeface="Arial" panose="020B0604020202020204" pitchFamily="34" charset="0"/>
              </a:rPr>
              <a:t>:</a:t>
            </a:r>
          </a:p>
          <a:p>
            <a:pPr algn="just">
              <a:lnSpc>
                <a:spcPct val="150000"/>
              </a:lnSpc>
            </a:pPr>
            <a:r>
              <a:rPr lang="en-US" sz="2400" dirty="0">
                <a:ea typeface="Cambria" panose="02040503050406030204" pitchFamily="18" charset="0"/>
                <a:cs typeface="Arial" panose="020B0604020202020204" pitchFamily="34" charset="0"/>
              </a:rPr>
              <a:t>Post-acute COVID-19 diffuse myocarditis, moderate severity, intermediate risk according to Mayo, mixed clinical variant (arrhythmic, decompensated). Cardiac arrhythmias and conduction disorders: atrial flutter-fibrillation of unknown duration; left anterior bundle branch block, transient </a:t>
            </a:r>
            <a:r>
              <a:rPr lang="en-US" sz="2400">
                <a:ea typeface="Cambria" panose="02040503050406030204" pitchFamily="18" charset="0"/>
                <a:cs typeface="Arial" panose="020B0604020202020204" pitchFamily="34" charset="0"/>
              </a:rPr>
              <a:t>sinoatrial block </a:t>
            </a:r>
            <a:r>
              <a:rPr lang="en-US" sz="2400" dirty="0">
                <a:ea typeface="Cambria" panose="02040503050406030204" pitchFamily="18" charset="0"/>
                <a:cs typeface="Arial" panose="020B0604020202020204" pitchFamily="34" charset="0"/>
              </a:rPr>
              <a:t>of the II degree. </a:t>
            </a:r>
            <a:endParaRPr lang="ru-RU" sz="2400" dirty="0">
              <a:solidFill>
                <a:srgbClr val="FF0000"/>
              </a:solidFill>
              <a:ea typeface="Cambria" panose="02040503050406030204" pitchFamily="18" charset="0"/>
              <a:cs typeface="Arial" panose="020B0604020202020204" pitchFamily="34" charset="0"/>
            </a:endParaRPr>
          </a:p>
        </p:txBody>
      </p:sp>
      <p:pic>
        <p:nvPicPr>
          <p:cNvPr id="18" name="Рисунок 17">
            <a:extLst>
              <a:ext uri="{FF2B5EF4-FFF2-40B4-BE49-F238E27FC236}">
                <a16:creationId xmlns:a16="http://schemas.microsoft.com/office/drawing/2014/main" id="{F6A9A5AD-B787-42A3-B632-83DFA7F6D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19" name="Picture 2">
            <a:extLst>
              <a:ext uri="{FF2B5EF4-FFF2-40B4-BE49-F238E27FC236}">
                <a16:creationId xmlns:a16="http://schemas.microsoft.com/office/drawing/2014/main" id="{15C950B2-9A91-479C-86DC-994FDC020E6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Стрелка: вправо 19">
            <a:extLst>
              <a:ext uri="{FF2B5EF4-FFF2-40B4-BE49-F238E27FC236}">
                <a16:creationId xmlns:a16="http://schemas.microsoft.com/office/drawing/2014/main" id="{6BBA3BFF-541B-483E-BDE3-BA65D7D3A68B}"/>
              </a:ext>
            </a:extLst>
          </p:cNvPr>
          <p:cNvSpPr/>
          <p:nvPr/>
        </p:nvSpPr>
        <p:spPr>
          <a:xfrm>
            <a:off x="350873" y="5571463"/>
            <a:ext cx="11266968" cy="9635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1" name="TextBox 20">
            <a:extLst>
              <a:ext uri="{FF2B5EF4-FFF2-40B4-BE49-F238E27FC236}">
                <a16:creationId xmlns:a16="http://schemas.microsoft.com/office/drawing/2014/main" id="{DC3C71E9-4D3D-4DB1-9ADA-BDCF3B2D9CD9}"/>
              </a:ext>
            </a:extLst>
          </p:cNvPr>
          <p:cNvSpPr txBox="1"/>
          <p:nvPr/>
        </p:nvSpPr>
        <p:spPr>
          <a:xfrm>
            <a:off x="382772" y="5877661"/>
            <a:ext cx="1079719" cy="369332"/>
          </a:xfrm>
          <a:prstGeom prst="rect">
            <a:avLst/>
          </a:prstGeom>
          <a:noFill/>
        </p:spPr>
        <p:txBody>
          <a:bodyPr wrap="none" rtlCol="0">
            <a:spAutoFit/>
          </a:bodyPr>
          <a:lstStyle/>
          <a:p>
            <a:r>
              <a:rPr lang="en-US" dirty="0">
                <a:solidFill>
                  <a:srgbClr val="002060"/>
                </a:solidFill>
              </a:rPr>
              <a:t>Nov </a:t>
            </a:r>
            <a:r>
              <a:rPr lang="ru-RU" dirty="0">
                <a:solidFill>
                  <a:srgbClr val="002060"/>
                </a:solidFill>
              </a:rPr>
              <a:t>2020</a:t>
            </a:r>
          </a:p>
        </p:txBody>
      </p:sp>
      <p:sp>
        <p:nvSpPr>
          <p:cNvPr id="22" name="TextBox 21">
            <a:extLst>
              <a:ext uri="{FF2B5EF4-FFF2-40B4-BE49-F238E27FC236}">
                <a16:creationId xmlns:a16="http://schemas.microsoft.com/office/drawing/2014/main" id="{81596270-4368-42BF-A3C9-1EBEC570E189}"/>
              </a:ext>
            </a:extLst>
          </p:cNvPr>
          <p:cNvSpPr txBox="1"/>
          <p:nvPr/>
        </p:nvSpPr>
        <p:spPr>
          <a:xfrm>
            <a:off x="2172477" y="5877661"/>
            <a:ext cx="1061509" cy="369332"/>
          </a:xfrm>
          <a:prstGeom prst="rect">
            <a:avLst/>
          </a:prstGeom>
          <a:noFill/>
        </p:spPr>
        <p:txBody>
          <a:bodyPr wrap="none" rtlCol="0">
            <a:spAutoFit/>
          </a:bodyPr>
          <a:lstStyle/>
          <a:p>
            <a:r>
              <a:rPr lang="en-US" dirty="0">
                <a:solidFill>
                  <a:srgbClr val="002060"/>
                </a:solidFill>
              </a:rPr>
              <a:t>Dec </a:t>
            </a:r>
            <a:r>
              <a:rPr lang="ru-RU" dirty="0">
                <a:solidFill>
                  <a:srgbClr val="002060"/>
                </a:solidFill>
              </a:rPr>
              <a:t>2020</a:t>
            </a:r>
          </a:p>
        </p:txBody>
      </p:sp>
      <p:sp>
        <p:nvSpPr>
          <p:cNvPr id="23" name="TextBox 22">
            <a:extLst>
              <a:ext uri="{FF2B5EF4-FFF2-40B4-BE49-F238E27FC236}">
                <a16:creationId xmlns:a16="http://schemas.microsoft.com/office/drawing/2014/main" id="{CBC0EE36-9D5C-4D21-B3C4-EF3E042B6F46}"/>
              </a:ext>
            </a:extLst>
          </p:cNvPr>
          <p:cNvSpPr txBox="1"/>
          <p:nvPr/>
        </p:nvSpPr>
        <p:spPr>
          <a:xfrm>
            <a:off x="4142933" y="5878502"/>
            <a:ext cx="1011815" cy="369332"/>
          </a:xfrm>
          <a:prstGeom prst="rect">
            <a:avLst/>
          </a:prstGeom>
          <a:noFill/>
        </p:spPr>
        <p:txBody>
          <a:bodyPr wrap="none" rtlCol="0">
            <a:spAutoFit/>
          </a:bodyPr>
          <a:lstStyle/>
          <a:p>
            <a:r>
              <a:rPr lang="en-US" b="1" dirty="0">
                <a:solidFill>
                  <a:srgbClr val="002060"/>
                </a:solidFill>
              </a:rPr>
              <a:t>Jan </a:t>
            </a:r>
            <a:r>
              <a:rPr lang="ru-RU" b="1" dirty="0">
                <a:solidFill>
                  <a:srgbClr val="002060"/>
                </a:solidFill>
              </a:rPr>
              <a:t>2021</a:t>
            </a:r>
          </a:p>
        </p:txBody>
      </p:sp>
      <p:sp>
        <p:nvSpPr>
          <p:cNvPr id="24" name="TextBox 23">
            <a:extLst>
              <a:ext uri="{FF2B5EF4-FFF2-40B4-BE49-F238E27FC236}">
                <a16:creationId xmlns:a16="http://schemas.microsoft.com/office/drawing/2014/main" id="{76A70763-EDB7-4FA3-BD41-E878813B2ACA}"/>
              </a:ext>
            </a:extLst>
          </p:cNvPr>
          <p:cNvSpPr txBox="1"/>
          <p:nvPr/>
        </p:nvSpPr>
        <p:spPr>
          <a:xfrm>
            <a:off x="6169839" y="5878502"/>
            <a:ext cx="1045286" cy="369332"/>
          </a:xfrm>
          <a:prstGeom prst="rect">
            <a:avLst/>
          </a:prstGeom>
          <a:noFill/>
        </p:spPr>
        <p:txBody>
          <a:bodyPr wrap="none" rtlCol="0">
            <a:spAutoFit/>
          </a:bodyPr>
          <a:lstStyle/>
          <a:p>
            <a:r>
              <a:rPr lang="en-US" dirty="0">
                <a:solidFill>
                  <a:srgbClr val="002060"/>
                </a:solidFill>
              </a:rPr>
              <a:t>Feb </a:t>
            </a:r>
            <a:r>
              <a:rPr lang="ru-RU" dirty="0">
                <a:solidFill>
                  <a:srgbClr val="002060"/>
                </a:solidFill>
              </a:rPr>
              <a:t>2021</a:t>
            </a:r>
          </a:p>
        </p:txBody>
      </p:sp>
      <p:sp>
        <p:nvSpPr>
          <p:cNvPr id="25" name="TextBox 24">
            <a:extLst>
              <a:ext uri="{FF2B5EF4-FFF2-40B4-BE49-F238E27FC236}">
                <a16:creationId xmlns:a16="http://schemas.microsoft.com/office/drawing/2014/main" id="{98F4FB9C-9B49-4CFB-AB47-73062EEE0F50}"/>
              </a:ext>
            </a:extLst>
          </p:cNvPr>
          <p:cNvSpPr txBox="1"/>
          <p:nvPr/>
        </p:nvSpPr>
        <p:spPr>
          <a:xfrm>
            <a:off x="8267882" y="5877661"/>
            <a:ext cx="1093569" cy="369332"/>
          </a:xfrm>
          <a:prstGeom prst="rect">
            <a:avLst/>
          </a:prstGeom>
          <a:noFill/>
        </p:spPr>
        <p:txBody>
          <a:bodyPr wrap="none" rtlCol="0">
            <a:spAutoFit/>
          </a:bodyPr>
          <a:lstStyle/>
          <a:p>
            <a:r>
              <a:rPr lang="en-US" dirty="0">
                <a:solidFill>
                  <a:srgbClr val="002060"/>
                </a:solidFill>
              </a:rPr>
              <a:t>Mar </a:t>
            </a:r>
            <a:r>
              <a:rPr lang="ru-RU" dirty="0">
                <a:solidFill>
                  <a:srgbClr val="002060"/>
                </a:solidFill>
              </a:rPr>
              <a:t>2021</a:t>
            </a:r>
          </a:p>
        </p:txBody>
      </p:sp>
      <p:sp>
        <p:nvSpPr>
          <p:cNvPr id="26" name="TextBox 25">
            <a:extLst>
              <a:ext uri="{FF2B5EF4-FFF2-40B4-BE49-F238E27FC236}">
                <a16:creationId xmlns:a16="http://schemas.microsoft.com/office/drawing/2014/main" id="{E2E3AAA3-9708-4087-8C81-AC2849A08C1D}"/>
              </a:ext>
            </a:extLst>
          </p:cNvPr>
          <p:cNvSpPr txBox="1"/>
          <p:nvPr/>
        </p:nvSpPr>
        <p:spPr>
          <a:xfrm>
            <a:off x="10086777" y="5877661"/>
            <a:ext cx="1040670" cy="369332"/>
          </a:xfrm>
          <a:prstGeom prst="rect">
            <a:avLst/>
          </a:prstGeom>
          <a:noFill/>
        </p:spPr>
        <p:txBody>
          <a:bodyPr wrap="none" rtlCol="0">
            <a:spAutoFit/>
          </a:bodyPr>
          <a:lstStyle/>
          <a:p>
            <a:r>
              <a:rPr lang="en-US" dirty="0"/>
              <a:t>Apr </a:t>
            </a:r>
            <a:r>
              <a:rPr lang="ru-RU" dirty="0"/>
              <a:t>2021</a:t>
            </a:r>
          </a:p>
        </p:txBody>
      </p:sp>
    </p:spTree>
    <p:extLst>
      <p:ext uri="{BB962C8B-B14F-4D97-AF65-F5344CB8AC3E}">
        <p14:creationId xmlns:p14="http://schemas.microsoft.com/office/powerpoint/2010/main" val="280859357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7B6E7E-CBA1-4142-8873-9E48E8E7EBBC}"/>
              </a:ext>
            </a:extLst>
          </p:cNvPr>
          <p:cNvSpPr>
            <a:spLocks noGrp="1"/>
          </p:cNvSpPr>
          <p:nvPr>
            <p:ph type="title"/>
          </p:nvPr>
        </p:nvSpPr>
        <p:spPr>
          <a:xfrm>
            <a:off x="1488570" y="365126"/>
            <a:ext cx="9865229" cy="957238"/>
          </a:xfrm>
        </p:spPr>
        <p:txBody>
          <a:bodyPr/>
          <a:lstStyle/>
          <a:p>
            <a:r>
              <a:rPr lang="en-US" b="1" dirty="0">
                <a:solidFill>
                  <a:srgbClr val="002060"/>
                </a:solidFill>
              </a:rPr>
              <a:t>Indications for hospitalization</a:t>
            </a:r>
            <a:endParaRPr lang="ru-RU" b="1" dirty="0">
              <a:solidFill>
                <a:srgbClr val="002060"/>
              </a:solidFill>
            </a:endParaRPr>
          </a:p>
        </p:txBody>
      </p:sp>
      <p:sp>
        <p:nvSpPr>
          <p:cNvPr id="3" name="Объект 2">
            <a:extLst>
              <a:ext uri="{FF2B5EF4-FFF2-40B4-BE49-F238E27FC236}">
                <a16:creationId xmlns:a16="http://schemas.microsoft.com/office/drawing/2014/main" id="{0FB275F8-3636-4BCA-82B8-BD3F39ED56FF}"/>
              </a:ext>
            </a:extLst>
          </p:cNvPr>
          <p:cNvSpPr>
            <a:spLocks noGrp="1"/>
          </p:cNvSpPr>
          <p:nvPr>
            <p:ph idx="1"/>
          </p:nvPr>
        </p:nvSpPr>
        <p:spPr/>
        <p:txBody>
          <a:bodyPr/>
          <a:lstStyle/>
          <a:p>
            <a:r>
              <a:rPr lang="en-US" dirty="0"/>
              <a:t>Hospitalization is recommended for patients with deﬁnite myocarditis that is either mild or moderate in severity. </a:t>
            </a:r>
            <a:endParaRPr lang="ru-RU" dirty="0"/>
          </a:p>
          <a:p>
            <a:r>
              <a:rPr lang="en-US" dirty="0"/>
              <a:t>Patients with fulminant myocarditis should be managed at centers with an expertise in advanced heart failure, mechanical circulatory support, and other advanced therapies.</a:t>
            </a:r>
          </a:p>
        </p:txBody>
      </p:sp>
      <p:pic>
        <p:nvPicPr>
          <p:cNvPr id="4" name="Picture 2" descr="Healthy Heart (To be replaced)">
            <a:extLst>
              <a:ext uri="{FF2B5EF4-FFF2-40B4-BE49-F238E27FC236}">
                <a16:creationId xmlns:a16="http://schemas.microsoft.com/office/drawing/2014/main" id="{FA632CDE-9131-4DFB-B21B-053914C1F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726" y="3533650"/>
            <a:ext cx="1898218" cy="264331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1213AC61-F342-4A45-BFF3-091E21372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6" name="Picture 2">
            <a:extLst>
              <a:ext uri="{FF2B5EF4-FFF2-40B4-BE49-F238E27FC236}">
                <a16:creationId xmlns:a16="http://schemas.microsoft.com/office/drawing/2014/main" id="{D4629C2A-EA77-4765-AC61-38FC1C6BDCD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348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Овал 32">
            <a:extLst>
              <a:ext uri="{FF2B5EF4-FFF2-40B4-BE49-F238E27FC236}">
                <a16:creationId xmlns:a16="http://schemas.microsoft.com/office/drawing/2014/main" id="{B84AC591-6006-41A9-9B22-46DE41EE2069}"/>
              </a:ext>
            </a:extLst>
          </p:cNvPr>
          <p:cNvSpPr/>
          <p:nvPr/>
        </p:nvSpPr>
        <p:spPr>
          <a:xfrm>
            <a:off x="1024696" y="1861829"/>
            <a:ext cx="4380124" cy="4287796"/>
          </a:xfrm>
          <a:prstGeom prst="ellipse">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a:extLst>
              <a:ext uri="{FF2B5EF4-FFF2-40B4-BE49-F238E27FC236}">
                <a16:creationId xmlns:a16="http://schemas.microsoft.com/office/drawing/2014/main" id="{A7911BE2-5F2E-4961-A3D5-C530F7551787}"/>
              </a:ext>
            </a:extLst>
          </p:cNvPr>
          <p:cNvSpPr/>
          <p:nvPr/>
        </p:nvSpPr>
        <p:spPr>
          <a:xfrm>
            <a:off x="6824960" y="1846200"/>
            <a:ext cx="4643609" cy="4303424"/>
          </a:xfrm>
          <a:prstGeom prst="ellipse">
            <a:avLst/>
          </a:prstGeom>
          <a:solidFill>
            <a:schemeClr val="accent6">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2D83340F-2537-4F45-A9B9-22F4E9829AB9}"/>
              </a:ext>
            </a:extLst>
          </p:cNvPr>
          <p:cNvSpPr>
            <a:spLocks noGrp="1"/>
          </p:cNvSpPr>
          <p:nvPr>
            <p:ph type="title"/>
          </p:nvPr>
        </p:nvSpPr>
        <p:spPr>
          <a:xfrm>
            <a:off x="1488570" y="365125"/>
            <a:ext cx="9865229" cy="1325563"/>
          </a:xfrm>
        </p:spPr>
        <p:txBody>
          <a:bodyPr/>
          <a:lstStyle/>
          <a:p>
            <a:r>
              <a:rPr lang="en-US" b="1" dirty="0">
                <a:solidFill>
                  <a:srgbClr val="002060"/>
                </a:solidFill>
              </a:rPr>
              <a:t>Myocarditis</a:t>
            </a:r>
            <a:r>
              <a:rPr lang="ru-RU" b="1" dirty="0">
                <a:solidFill>
                  <a:srgbClr val="002060"/>
                </a:solidFill>
              </a:rPr>
              <a:t>:</a:t>
            </a:r>
            <a:r>
              <a:rPr lang="en-US" b="1" dirty="0">
                <a:solidFill>
                  <a:srgbClr val="002060"/>
                </a:solidFill>
              </a:rPr>
              <a:t> Management</a:t>
            </a:r>
            <a:endParaRPr lang="ru-RU" b="1" dirty="0">
              <a:solidFill>
                <a:srgbClr val="002060"/>
              </a:solidFill>
            </a:endParaRPr>
          </a:p>
        </p:txBody>
      </p:sp>
      <p:sp>
        <p:nvSpPr>
          <p:cNvPr id="4" name="Прямоугольник 3">
            <a:extLst>
              <a:ext uri="{FF2B5EF4-FFF2-40B4-BE49-F238E27FC236}">
                <a16:creationId xmlns:a16="http://schemas.microsoft.com/office/drawing/2014/main" id="{6265A4E1-AD2D-4922-8D74-A96D6640D45C}"/>
              </a:ext>
            </a:extLst>
          </p:cNvPr>
          <p:cNvSpPr/>
          <p:nvPr/>
        </p:nvSpPr>
        <p:spPr>
          <a:xfrm>
            <a:off x="4838267" y="3296655"/>
            <a:ext cx="2515466" cy="646331"/>
          </a:xfrm>
          <a:prstGeom prst="rect">
            <a:avLst/>
          </a:prstGeom>
        </p:spPr>
        <p:txBody>
          <a:bodyPr wrap="square">
            <a:spAutoFit/>
          </a:bodyPr>
          <a:lstStyle/>
          <a:p>
            <a:pPr algn="ctr"/>
            <a:r>
              <a:rPr lang="ru-RU" b="1" dirty="0" err="1"/>
              <a:t>Treatment</a:t>
            </a:r>
            <a:r>
              <a:rPr lang="ru-RU" b="1" dirty="0"/>
              <a:t> </a:t>
            </a:r>
            <a:r>
              <a:rPr lang="ru-RU" b="1" dirty="0" err="1"/>
              <a:t>approaches</a:t>
            </a:r>
            <a:r>
              <a:rPr lang="ru-RU" b="1" dirty="0"/>
              <a:t> </a:t>
            </a:r>
            <a:r>
              <a:rPr lang="ru-RU" b="1" dirty="0" err="1"/>
              <a:t>differ</a:t>
            </a:r>
            <a:r>
              <a:rPr lang="ru-RU" b="1" dirty="0"/>
              <a:t> </a:t>
            </a:r>
            <a:r>
              <a:rPr lang="ru-RU" b="1" dirty="0" err="1"/>
              <a:t>significantly</a:t>
            </a:r>
            <a:endParaRPr lang="ru-RU" b="1" dirty="0"/>
          </a:p>
        </p:txBody>
      </p:sp>
      <p:sp>
        <p:nvSpPr>
          <p:cNvPr id="5" name="TextBox 4">
            <a:extLst>
              <a:ext uri="{FF2B5EF4-FFF2-40B4-BE49-F238E27FC236}">
                <a16:creationId xmlns:a16="http://schemas.microsoft.com/office/drawing/2014/main" id="{74E95705-6A43-480C-80B7-056FB99FF3AD}"/>
              </a:ext>
            </a:extLst>
          </p:cNvPr>
          <p:cNvSpPr txBox="1"/>
          <p:nvPr/>
        </p:nvSpPr>
        <p:spPr>
          <a:xfrm>
            <a:off x="2943194" y="2276891"/>
            <a:ext cx="1241237" cy="369332"/>
          </a:xfrm>
          <a:prstGeom prst="rect">
            <a:avLst/>
          </a:prstGeom>
          <a:noFill/>
        </p:spPr>
        <p:txBody>
          <a:bodyPr wrap="none" rtlCol="0">
            <a:spAutoFit/>
          </a:bodyPr>
          <a:lstStyle/>
          <a:p>
            <a:pPr algn="ctr"/>
            <a:r>
              <a:rPr lang="en-US" dirty="0"/>
              <a:t>Prednisone</a:t>
            </a:r>
            <a:endParaRPr lang="ru-RU" dirty="0"/>
          </a:p>
        </p:txBody>
      </p:sp>
      <p:sp>
        <p:nvSpPr>
          <p:cNvPr id="6" name="TextBox 5">
            <a:extLst>
              <a:ext uri="{FF2B5EF4-FFF2-40B4-BE49-F238E27FC236}">
                <a16:creationId xmlns:a16="http://schemas.microsoft.com/office/drawing/2014/main" id="{B5B06810-204C-4309-8140-EBD42E714E58}"/>
              </a:ext>
            </a:extLst>
          </p:cNvPr>
          <p:cNvSpPr txBox="1"/>
          <p:nvPr/>
        </p:nvSpPr>
        <p:spPr>
          <a:xfrm>
            <a:off x="1488570" y="4807716"/>
            <a:ext cx="2838322" cy="923330"/>
          </a:xfrm>
          <a:prstGeom prst="rect">
            <a:avLst/>
          </a:prstGeom>
          <a:noFill/>
        </p:spPr>
        <p:txBody>
          <a:bodyPr wrap="square" rtlCol="0">
            <a:spAutoFit/>
          </a:bodyPr>
          <a:lstStyle/>
          <a:p>
            <a:pPr algn="ctr"/>
            <a:r>
              <a:rPr lang="en-US" dirty="0"/>
              <a:t>Immunosuppressive agents (mycophenolate mofetil or azathioprine)</a:t>
            </a:r>
            <a:endParaRPr lang="ru-RU" dirty="0"/>
          </a:p>
        </p:txBody>
      </p:sp>
      <p:sp>
        <p:nvSpPr>
          <p:cNvPr id="7" name="TextBox 6">
            <a:extLst>
              <a:ext uri="{FF2B5EF4-FFF2-40B4-BE49-F238E27FC236}">
                <a16:creationId xmlns:a16="http://schemas.microsoft.com/office/drawing/2014/main" id="{23178329-FCBA-4355-9CFC-CC572C2C75AB}"/>
              </a:ext>
            </a:extLst>
          </p:cNvPr>
          <p:cNvSpPr txBox="1"/>
          <p:nvPr/>
        </p:nvSpPr>
        <p:spPr>
          <a:xfrm>
            <a:off x="1488570" y="3693559"/>
            <a:ext cx="2071786" cy="369332"/>
          </a:xfrm>
          <a:prstGeom prst="rect">
            <a:avLst/>
          </a:prstGeom>
          <a:noFill/>
        </p:spPr>
        <p:txBody>
          <a:bodyPr wrap="none" rtlCol="0">
            <a:spAutoFit/>
          </a:bodyPr>
          <a:lstStyle/>
          <a:p>
            <a:pPr algn="ctr"/>
            <a:r>
              <a:rPr lang="en-US" dirty="0"/>
              <a:t>Low-dose colchicine</a:t>
            </a:r>
            <a:endParaRPr lang="ru-RU" dirty="0"/>
          </a:p>
        </p:txBody>
      </p:sp>
      <p:sp>
        <p:nvSpPr>
          <p:cNvPr id="8" name="TextBox 7">
            <a:extLst>
              <a:ext uri="{FF2B5EF4-FFF2-40B4-BE49-F238E27FC236}">
                <a16:creationId xmlns:a16="http://schemas.microsoft.com/office/drawing/2014/main" id="{F594AE75-6B0B-4355-9481-1C5B12A65A23}"/>
              </a:ext>
            </a:extLst>
          </p:cNvPr>
          <p:cNvSpPr txBox="1"/>
          <p:nvPr/>
        </p:nvSpPr>
        <p:spPr>
          <a:xfrm>
            <a:off x="1788751" y="2775426"/>
            <a:ext cx="2081581" cy="646331"/>
          </a:xfrm>
          <a:prstGeom prst="rect">
            <a:avLst/>
          </a:prstGeom>
          <a:noFill/>
        </p:spPr>
        <p:txBody>
          <a:bodyPr wrap="square" rtlCol="0">
            <a:spAutoFit/>
          </a:bodyPr>
          <a:lstStyle/>
          <a:p>
            <a:pPr algn="ctr"/>
            <a:r>
              <a:rPr lang="en-US" dirty="0"/>
              <a:t>Nonsteroidal anti-in</a:t>
            </a:r>
            <a:r>
              <a:rPr lang="en-US" i="1" dirty="0"/>
              <a:t>ﬂ</a:t>
            </a:r>
            <a:r>
              <a:rPr lang="en-US" dirty="0"/>
              <a:t>ammatory drugs</a:t>
            </a:r>
            <a:endParaRPr lang="ru-RU" dirty="0"/>
          </a:p>
        </p:txBody>
      </p:sp>
      <p:sp>
        <p:nvSpPr>
          <p:cNvPr id="9" name="TextBox 8">
            <a:extLst>
              <a:ext uri="{FF2B5EF4-FFF2-40B4-BE49-F238E27FC236}">
                <a16:creationId xmlns:a16="http://schemas.microsoft.com/office/drawing/2014/main" id="{9D127909-7B5E-4EAF-B0F7-DB62844AEABB}"/>
              </a:ext>
            </a:extLst>
          </p:cNvPr>
          <p:cNvSpPr txBox="1"/>
          <p:nvPr/>
        </p:nvSpPr>
        <p:spPr>
          <a:xfrm>
            <a:off x="7718376" y="2371726"/>
            <a:ext cx="2318712" cy="369332"/>
          </a:xfrm>
          <a:prstGeom prst="rect">
            <a:avLst/>
          </a:prstGeom>
          <a:noFill/>
        </p:spPr>
        <p:txBody>
          <a:bodyPr wrap="none" rtlCol="0">
            <a:spAutoFit/>
          </a:bodyPr>
          <a:lstStyle/>
          <a:p>
            <a:pPr algn="ctr"/>
            <a:r>
              <a:rPr lang="en-US" dirty="0"/>
              <a:t>Low-dose beta-blocker</a:t>
            </a:r>
            <a:endParaRPr lang="ru-RU" dirty="0"/>
          </a:p>
        </p:txBody>
      </p:sp>
      <p:sp>
        <p:nvSpPr>
          <p:cNvPr id="11" name="TextBox 10">
            <a:extLst>
              <a:ext uri="{FF2B5EF4-FFF2-40B4-BE49-F238E27FC236}">
                <a16:creationId xmlns:a16="http://schemas.microsoft.com/office/drawing/2014/main" id="{54E524C3-D7CF-45AC-A3B2-4F0799DB7B48}"/>
              </a:ext>
            </a:extLst>
          </p:cNvPr>
          <p:cNvSpPr txBox="1"/>
          <p:nvPr/>
        </p:nvSpPr>
        <p:spPr>
          <a:xfrm>
            <a:off x="5253685" y="5373076"/>
            <a:ext cx="1684628" cy="369332"/>
          </a:xfrm>
          <a:prstGeom prst="rect">
            <a:avLst/>
          </a:prstGeom>
          <a:noFill/>
        </p:spPr>
        <p:txBody>
          <a:bodyPr wrap="none" rtlCol="0">
            <a:spAutoFit/>
          </a:bodyPr>
          <a:lstStyle/>
          <a:p>
            <a:pPr algn="ctr"/>
            <a:r>
              <a:rPr lang="en-US" dirty="0"/>
              <a:t>Antiarrhythmics</a:t>
            </a:r>
            <a:endParaRPr lang="ru-RU" dirty="0"/>
          </a:p>
        </p:txBody>
      </p:sp>
      <p:sp>
        <p:nvSpPr>
          <p:cNvPr id="12" name="TextBox 11">
            <a:extLst>
              <a:ext uri="{FF2B5EF4-FFF2-40B4-BE49-F238E27FC236}">
                <a16:creationId xmlns:a16="http://schemas.microsoft.com/office/drawing/2014/main" id="{151A4CBB-346A-471B-890E-B3AF977155EE}"/>
              </a:ext>
            </a:extLst>
          </p:cNvPr>
          <p:cNvSpPr txBox="1"/>
          <p:nvPr/>
        </p:nvSpPr>
        <p:spPr>
          <a:xfrm>
            <a:off x="8202111" y="2970062"/>
            <a:ext cx="3062177" cy="646331"/>
          </a:xfrm>
          <a:prstGeom prst="rect">
            <a:avLst/>
          </a:prstGeom>
          <a:noFill/>
        </p:spPr>
        <p:txBody>
          <a:bodyPr wrap="square" rtlCol="0">
            <a:spAutoFit/>
          </a:bodyPr>
          <a:lstStyle/>
          <a:p>
            <a:pPr algn="ctr"/>
            <a:r>
              <a:rPr lang="en-US" dirty="0"/>
              <a:t>Renin-angiotensin-aldosterone system inhibitors</a:t>
            </a:r>
            <a:endParaRPr lang="ru-RU" dirty="0"/>
          </a:p>
        </p:txBody>
      </p:sp>
      <p:sp>
        <p:nvSpPr>
          <p:cNvPr id="13" name="TextBox 12">
            <a:extLst>
              <a:ext uri="{FF2B5EF4-FFF2-40B4-BE49-F238E27FC236}">
                <a16:creationId xmlns:a16="http://schemas.microsoft.com/office/drawing/2014/main" id="{AB65FAB3-F1CB-4C97-B268-63237D98788C}"/>
              </a:ext>
            </a:extLst>
          </p:cNvPr>
          <p:cNvSpPr txBox="1"/>
          <p:nvPr/>
        </p:nvSpPr>
        <p:spPr>
          <a:xfrm>
            <a:off x="8202111" y="3862137"/>
            <a:ext cx="2402957" cy="646331"/>
          </a:xfrm>
          <a:prstGeom prst="rect">
            <a:avLst/>
          </a:prstGeom>
          <a:noFill/>
        </p:spPr>
        <p:txBody>
          <a:bodyPr wrap="square" rtlCol="0">
            <a:spAutoFit/>
          </a:bodyPr>
          <a:lstStyle/>
          <a:p>
            <a:pPr algn="ctr"/>
            <a:r>
              <a:rPr lang="en-US" dirty="0">
                <a:ea typeface="Cambria" panose="02040503050406030204" pitchFamily="18" charset="0"/>
                <a:cs typeface="Arial" panose="020B0604020202020204" pitchFamily="34" charset="0"/>
              </a:rPr>
              <a:t>Angiotensin receptor </a:t>
            </a:r>
            <a:r>
              <a:rPr lang="en-US" dirty="0" err="1">
                <a:ea typeface="Cambria" panose="02040503050406030204" pitchFamily="18" charset="0"/>
                <a:cs typeface="Arial" panose="020B0604020202020204" pitchFamily="34" charset="0"/>
              </a:rPr>
              <a:t>neprilysin</a:t>
            </a:r>
            <a:r>
              <a:rPr lang="en-US" dirty="0">
                <a:ea typeface="Cambria" panose="02040503050406030204" pitchFamily="18" charset="0"/>
                <a:cs typeface="Arial" panose="020B0604020202020204" pitchFamily="34" charset="0"/>
              </a:rPr>
              <a:t> inhibitor</a:t>
            </a:r>
            <a:endParaRPr lang="ru-RU" dirty="0"/>
          </a:p>
        </p:txBody>
      </p:sp>
      <p:sp>
        <p:nvSpPr>
          <p:cNvPr id="14" name="TextBox 13">
            <a:extLst>
              <a:ext uri="{FF2B5EF4-FFF2-40B4-BE49-F238E27FC236}">
                <a16:creationId xmlns:a16="http://schemas.microsoft.com/office/drawing/2014/main" id="{3FBEB6AA-6639-4AA4-A70A-9B4A24E3AB02}"/>
              </a:ext>
            </a:extLst>
          </p:cNvPr>
          <p:cNvSpPr txBox="1"/>
          <p:nvPr/>
        </p:nvSpPr>
        <p:spPr>
          <a:xfrm>
            <a:off x="7718376" y="4734801"/>
            <a:ext cx="3349256" cy="646331"/>
          </a:xfrm>
          <a:prstGeom prst="rect">
            <a:avLst/>
          </a:prstGeom>
          <a:noFill/>
        </p:spPr>
        <p:txBody>
          <a:bodyPr wrap="square" rtlCol="0">
            <a:spAutoFit/>
          </a:bodyPr>
          <a:lstStyle/>
          <a:p>
            <a:pPr algn="ctr"/>
            <a:r>
              <a:rPr lang="en-US" dirty="0">
                <a:ea typeface="Cambria" panose="02040503050406030204" pitchFamily="18" charset="0"/>
                <a:cs typeface="Arial" panose="020B0604020202020204" pitchFamily="34" charset="0"/>
              </a:rPr>
              <a:t>Sodium-glucose Cotransporter-2 (SGLT2) Inhibitors</a:t>
            </a:r>
            <a:endParaRPr lang="ru-RU" dirty="0"/>
          </a:p>
        </p:txBody>
      </p:sp>
      <p:sp>
        <p:nvSpPr>
          <p:cNvPr id="15" name="TextBox 14">
            <a:extLst>
              <a:ext uri="{FF2B5EF4-FFF2-40B4-BE49-F238E27FC236}">
                <a16:creationId xmlns:a16="http://schemas.microsoft.com/office/drawing/2014/main" id="{FB0058A1-1B38-438D-A48A-16E9EB27C8B2}"/>
              </a:ext>
            </a:extLst>
          </p:cNvPr>
          <p:cNvSpPr txBox="1"/>
          <p:nvPr/>
        </p:nvSpPr>
        <p:spPr>
          <a:xfrm>
            <a:off x="5307835" y="2150509"/>
            <a:ext cx="1576329" cy="369332"/>
          </a:xfrm>
          <a:prstGeom prst="rect">
            <a:avLst/>
          </a:prstGeom>
          <a:noFill/>
        </p:spPr>
        <p:txBody>
          <a:bodyPr wrap="none" rtlCol="0">
            <a:spAutoFit/>
          </a:bodyPr>
          <a:lstStyle/>
          <a:p>
            <a:pPr algn="ctr"/>
            <a:r>
              <a:rPr lang="en-US" dirty="0"/>
              <a:t>Anticoagulants</a:t>
            </a:r>
            <a:endParaRPr lang="ru-RU" dirty="0"/>
          </a:p>
        </p:txBody>
      </p:sp>
      <p:cxnSp>
        <p:nvCxnSpPr>
          <p:cNvPr id="18" name="Прямая со стрелкой 17">
            <a:extLst>
              <a:ext uri="{FF2B5EF4-FFF2-40B4-BE49-F238E27FC236}">
                <a16:creationId xmlns:a16="http://schemas.microsoft.com/office/drawing/2014/main" id="{AC38032D-1E13-4A83-984F-F8B87D9A999D}"/>
              </a:ext>
            </a:extLst>
          </p:cNvPr>
          <p:cNvCxnSpPr>
            <a:stCxn id="4" idx="0"/>
            <a:endCxn id="15" idx="2"/>
          </p:cNvCxnSpPr>
          <p:nvPr/>
        </p:nvCxnSpPr>
        <p:spPr>
          <a:xfrm flipV="1">
            <a:off x="6096000" y="2519841"/>
            <a:ext cx="0" cy="776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63C144A6-E38C-4C09-99E5-EF3E27C42B26}"/>
              </a:ext>
            </a:extLst>
          </p:cNvPr>
          <p:cNvCxnSpPr>
            <a:stCxn id="4" idx="2"/>
            <a:endCxn id="11" idx="0"/>
          </p:cNvCxnSpPr>
          <p:nvPr/>
        </p:nvCxnSpPr>
        <p:spPr>
          <a:xfrm flipH="1">
            <a:off x="6095999" y="3942986"/>
            <a:ext cx="1" cy="1430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3CBD4F0F-2E34-4720-812D-9EECB283833C}"/>
              </a:ext>
            </a:extLst>
          </p:cNvPr>
          <p:cNvCxnSpPr>
            <a:stCxn id="4" idx="3"/>
            <a:endCxn id="9" idx="1"/>
          </p:cNvCxnSpPr>
          <p:nvPr/>
        </p:nvCxnSpPr>
        <p:spPr>
          <a:xfrm flipV="1">
            <a:off x="7353733" y="2556392"/>
            <a:ext cx="364643" cy="1063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FE39ED1F-77F5-48D3-9274-23B624CE79DE}"/>
              </a:ext>
            </a:extLst>
          </p:cNvPr>
          <p:cNvCxnSpPr>
            <a:stCxn id="4" idx="3"/>
            <a:endCxn id="12" idx="1"/>
          </p:cNvCxnSpPr>
          <p:nvPr/>
        </p:nvCxnSpPr>
        <p:spPr>
          <a:xfrm flipV="1">
            <a:off x="7353733" y="3293228"/>
            <a:ext cx="848378" cy="326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42056A91-3AA8-4EA3-8533-29A5FE1073D4}"/>
              </a:ext>
            </a:extLst>
          </p:cNvPr>
          <p:cNvCxnSpPr>
            <a:stCxn id="4" idx="3"/>
            <a:endCxn id="13" idx="1"/>
          </p:cNvCxnSpPr>
          <p:nvPr/>
        </p:nvCxnSpPr>
        <p:spPr>
          <a:xfrm>
            <a:off x="7353733" y="3619821"/>
            <a:ext cx="848378" cy="565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A6295683-2DF9-4FE8-82D6-FC862E5CF1C5}"/>
              </a:ext>
            </a:extLst>
          </p:cNvPr>
          <p:cNvCxnSpPr>
            <a:stCxn id="4" idx="3"/>
            <a:endCxn id="14" idx="1"/>
          </p:cNvCxnSpPr>
          <p:nvPr/>
        </p:nvCxnSpPr>
        <p:spPr>
          <a:xfrm>
            <a:off x="7353733" y="3619821"/>
            <a:ext cx="364643" cy="1438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a:extLst>
              <a:ext uri="{FF2B5EF4-FFF2-40B4-BE49-F238E27FC236}">
                <a16:creationId xmlns:a16="http://schemas.microsoft.com/office/drawing/2014/main" id="{641B0127-ADC2-4FE5-9BD2-93DD1C17291B}"/>
              </a:ext>
            </a:extLst>
          </p:cNvPr>
          <p:cNvCxnSpPr>
            <a:stCxn id="4" idx="1"/>
            <a:endCxn id="5" idx="3"/>
          </p:cNvCxnSpPr>
          <p:nvPr/>
        </p:nvCxnSpPr>
        <p:spPr>
          <a:xfrm flipH="1" flipV="1">
            <a:off x="4184431" y="2461557"/>
            <a:ext cx="653836" cy="1158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a:extLst>
              <a:ext uri="{FF2B5EF4-FFF2-40B4-BE49-F238E27FC236}">
                <a16:creationId xmlns:a16="http://schemas.microsoft.com/office/drawing/2014/main" id="{0F6DC313-8348-4538-80A2-A2F8B462A4B1}"/>
              </a:ext>
            </a:extLst>
          </p:cNvPr>
          <p:cNvCxnSpPr>
            <a:stCxn id="4" idx="1"/>
            <a:endCxn id="8" idx="3"/>
          </p:cNvCxnSpPr>
          <p:nvPr/>
        </p:nvCxnSpPr>
        <p:spPr>
          <a:xfrm flipH="1" flipV="1">
            <a:off x="3870332" y="3098592"/>
            <a:ext cx="967935" cy="521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a:extLst>
              <a:ext uri="{FF2B5EF4-FFF2-40B4-BE49-F238E27FC236}">
                <a16:creationId xmlns:a16="http://schemas.microsoft.com/office/drawing/2014/main" id="{925289CC-6B62-447B-B572-8A4C0CCA7B4C}"/>
              </a:ext>
            </a:extLst>
          </p:cNvPr>
          <p:cNvCxnSpPr>
            <a:stCxn id="4" idx="1"/>
            <a:endCxn id="7" idx="3"/>
          </p:cNvCxnSpPr>
          <p:nvPr/>
        </p:nvCxnSpPr>
        <p:spPr>
          <a:xfrm flipH="1">
            <a:off x="3560356" y="3619821"/>
            <a:ext cx="1277911" cy="258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a:extLst>
              <a:ext uri="{FF2B5EF4-FFF2-40B4-BE49-F238E27FC236}">
                <a16:creationId xmlns:a16="http://schemas.microsoft.com/office/drawing/2014/main" id="{5B09BF32-1AAC-45B9-BD15-E8A65B0D3C2E}"/>
              </a:ext>
            </a:extLst>
          </p:cNvPr>
          <p:cNvCxnSpPr>
            <a:stCxn id="4" idx="1"/>
            <a:endCxn id="6" idx="3"/>
          </p:cNvCxnSpPr>
          <p:nvPr/>
        </p:nvCxnSpPr>
        <p:spPr>
          <a:xfrm flipH="1">
            <a:off x="4326892" y="3619821"/>
            <a:ext cx="511375" cy="164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005E14D-32C9-481F-A639-1F173ECF9B0C}"/>
              </a:ext>
            </a:extLst>
          </p:cNvPr>
          <p:cNvSpPr txBox="1"/>
          <p:nvPr/>
        </p:nvSpPr>
        <p:spPr>
          <a:xfrm>
            <a:off x="2074586" y="4309219"/>
            <a:ext cx="1283493" cy="369332"/>
          </a:xfrm>
          <a:prstGeom prst="rect">
            <a:avLst/>
          </a:prstGeom>
          <a:noFill/>
        </p:spPr>
        <p:txBody>
          <a:bodyPr wrap="none" rtlCol="0">
            <a:spAutoFit/>
          </a:bodyPr>
          <a:lstStyle/>
          <a:p>
            <a:r>
              <a:rPr lang="en-US" dirty="0"/>
              <a:t>Tocilizumab</a:t>
            </a:r>
            <a:endParaRPr lang="ru-RU" dirty="0"/>
          </a:p>
        </p:txBody>
      </p:sp>
      <p:cxnSp>
        <p:nvCxnSpPr>
          <p:cNvPr id="43" name="Прямая со стрелкой 42">
            <a:extLst>
              <a:ext uri="{FF2B5EF4-FFF2-40B4-BE49-F238E27FC236}">
                <a16:creationId xmlns:a16="http://schemas.microsoft.com/office/drawing/2014/main" id="{74D84B04-1FE5-4943-BA06-F8DE243C88C9}"/>
              </a:ext>
            </a:extLst>
          </p:cNvPr>
          <p:cNvCxnSpPr>
            <a:stCxn id="4" idx="1"/>
            <a:endCxn id="41" idx="3"/>
          </p:cNvCxnSpPr>
          <p:nvPr/>
        </p:nvCxnSpPr>
        <p:spPr>
          <a:xfrm flipH="1">
            <a:off x="3358079" y="3619821"/>
            <a:ext cx="1480188" cy="874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Рисунок 26">
            <a:extLst>
              <a:ext uri="{FF2B5EF4-FFF2-40B4-BE49-F238E27FC236}">
                <a16:creationId xmlns:a16="http://schemas.microsoft.com/office/drawing/2014/main" id="{250567E6-4500-45B9-82EE-3605D5156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29" name="Picture 2">
            <a:extLst>
              <a:ext uri="{FF2B5EF4-FFF2-40B4-BE49-F238E27FC236}">
                <a16:creationId xmlns:a16="http://schemas.microsoft.com/office/drawing/2014/main" id="{92374EF6-A9FB-41E5-B29B-FE2ABDE1A04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5CEB20A0-8287-433A-8D2F-6A909FAAC6E6}"/>
              </a:ext>
            </a:extLst>
          </p:cNvPr>
          <p:cNvSpPr txBox="1"/>
          <p:nvPr/>
        </p:nvSpPr>
        <p:spPr>
          <a:xfrm>
            <a:off x="8186712" y="1476868"/>
            <a:ext cx="2412584" cy="369332"/>
          </a:xfrm>
          <a:prstGeom prst="rect">
            <a:avLst/>
          </a:prstGeom>
          <a:noFill/>
        </p:spPr>
        <p:txBody>
          <a:bodyPr wrap="none" rtlCol="0">
            <a:spAutoFit/>
          </a:bodyPr>
          <a:lstStyle/>
          <a:p>
            <a:r>
              <a:rPr lang="en-US" b="1" dirty="0"/>
              <a:t>Heart failure treatment</a:t>
            </a:r>
            <a:endParaRPr lang="ru-RU" b="1" dirty="0"/>
          </a:p>
        </p:txBody>
      </p:sp>
      <p:sp>
        <p:nvSpPr>
          <p:cNvPr id="31" name="TextBox 30">
            <a:extLst>
              <a:ext uri="{FF2B5EF4-FFF2-40B4-BE49-F238E27FC236}">
                <a16:creationId xmlns:a16="http://schemas.microsoft.com/office/drawing/2014/main" id="{E425A5B6-1C92-4023-B01A-7B2050D2C402}"/>
              </a:ext>
            </a:extLst>
          </p:cNvPr>
          <p:cNvSpPr txBox="1"/>
          <p:nvPr/>
        </p:nvSpPr>
        <p:spPr>
          <a:xfrm>
            <a:off x="871044" y="1421529"/>
            <a:ext cx="4144301" cy="369332"/>
          </a:xfrm>
          <a:prstGeom prst="rect">
            <a:avLst/>
          </a:prstGeom>
          <a:noFill/>
        </p:spPr>
        <p:txBody>
          <a:bodyPr wrap="square" rtlCol="0">
            <a:spAutoFit/>
          </a:bodyPr>
          <a:lstStyle/>
          <a:p>
            <a:pPr algn="ctr"/>
            <a:r>
              <a:rPr lang="en-US" b="1" dirty="0"/>
              <a:t>Pathogenic anti-inflammatory treatment</a:t>
            </a:r>
            <a:endParaRPr lang="ru-RU" b="1" dirty="0"/>
          </a:p>
        </p:txBody>
      </p:sp>
    </p:spTree>
    <p:extLst>
      <p:ext uri="{BB962C8B-B14F-4D97-AF65-F5344CB8AC3E}">
        <p14:creationId xmlns:p14="http://schemas.microsoft.com/office/powerpoint/2010/main" val="2363053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E76BD9-991A-4241-AAF3-170047A24D1C}"/>
              </a:ext>
            </a:extLst>
          </p:cNvPr>
          <p:cNvSpPr>
            <a:spLocks noGrp="1"/>
          </p:cNvSpPr>
          <p:nvPr>
            <p:ph type="title"/>
          </p:nvPr>
        </p:nvSpPr>
        <p:spPr>
          <a:xfrm>
            <a:off x="1488570" y="365125"/>
            <a:ext cx="9865229" cy="1325563"/>
          </a:xfrm>
        </p:spPr>
        <p:txBody>
          <a:bodyPr>
            <a:normAutofit/>
          </a:bodyPr>
          <a:lstStyle/>
          <a:p>
            <a:r>
              <a:rPr lang="en-US" sz="3600" b="1" dirty="0">
                <a:solidFill>
                  <a:srgbClr val="002060"/>
                </a:solidFill>
              </a:rPr>
              <a:t>Asymptomatic (Subclinical) Myocardial Involvement: Management</a:t>
            </a:r>
            <a:endParaRPr lang="ru-RU" sz="3600" b="1" dirty="0">
              <a:solidFill>
                <a:srgbClr val="002060"/>
              </a:solidFill>
            </a:endParaRPr>
          </a:p>
        </p:txBody>
      </p:sp>
      <p:sp>
        <p:nvSpPr>
          <p:cNvPr id="3" name="Объект 2">
            <a:extLst>
              <a:ext uri="{FF2B5EF4-FFF2-40B4-BE49-F238E27FC236}">
                <a16:creationId xmlns:a16="http://schemas.microsoft.com/office/drawing/2014/main" id="{904D75DE-D7FE-4CA1-A229-9CE762D477DA}"/>
              </a:ext>
            </a:extLst>
          </p:cNvPr>
          <p:cNvSpPr>
            <a:spLocks noGrp="1"/>
          </p:cNvSpPr>
          <p:nvPr>
            <p:ph idx="1"/>
          </p:nvPr>
        </p:nvSpPr>
        <p:spPr/>
        <p:txBody>
          <a:bodyPr/>
          <a:lstStyle/>
          <a:p>
            <a:r>
              <a:rPr lang="en-US" dirty="0"/>
              <a:t>The long-term consequences  of this condition are not known, it is still reasonable to manage  these  individuals  expectantly,   with   instruction to share any worrisome symptoms or  signs  (</a:t>
            </a:r>
            <a:r>
              <a:rPr lang="en-US" dirty="0" err="1"/>
              <a:t>eg</a:t>
            </a:r>
            <a:r>
              <a:rPr lang="en-US" dirty="0"/>
              <a:t>,  chest  pain, shortness of breath, syncope, edema) should they occur</a:t>
            </a:r>
            <a:endParaRPr lang="ru-RU" dirty="0"/>
          </a:p>
        </p:txBody>
      </p:sp>
      <p:pic>
        <p:nvPicPr>
          <p:cNvPr id="4" name="Picture 2" descr="Healthy Heart (To be replaced)">
            <a:extLst>
              <a:ext uri="{FF2B5EF4-FFF2-40B4-BE49-F238E27FC236}">
                <a16:creationId xmlns:a16="http://schemas.microsoft.com/office/drawing/2014/main" id="{ABCE9992-7E42-4D7C-BD6D-EA76F93B4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726" y="3533650"/>
            <a:ext cx="1898218" cy="264331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8AA2FB70-D04B-4CDC-8EFC-011631DEC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6" name="Picture 2">
            <a:extLst>
              <a:ext uri="{FF2B5EF4-FFF2-40B4-BE49-F238E27FC236}">
                <a16:creationId xmlns:a16="http://schemas.microsoft.com/office/drawing/2014/main" id="{92307253-317D-43FB-AF2C-5B467E6E932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509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7B6E7E-CBA1-4142-8873-9E48E8E7EBBC}"/>
              </a:ext>
            </a:extLst>
          </p:cNvPr>
          <p:cNvSpPr>
            <a:spLocks noGrp="1"/>
          </p:cNvSpPr>
          <p:nvPr>
            <p:ph type="title"/>
          </p:nvPr>
        </p:nvSpPr>
        <p:spPr>
          <a:xfrm>
            <a:off x="1488570" y="365125"/>
            <a:ext cx="9865229" cy="1325563"/>
          </a:xfrm>
        </p:spPr>
        <p:txBody>
          <a:bodyPr>
            <a:normAutofit/>
          </a:bodyPr>
          <a:lstStyle/>
          <a:p>
            <a:r>
              <a:rPr lang="en-US" sz="3600" b="1" dirty="0">
                <a:solidFill>
                  <a:srgbClr val="002060"/>
                </a:solidFill>
              </a:rPr>
              <a:t>Symptomatic Myocarditis: Management</a:t>
            </a:r>
            <a:endParaRPr lang="ru-RU" sz="3600" b="1" dirty="0">
              <a:solidFill>
                <a:srgbClr val="002060"/>
              </a:solidFill>
            </a:endParaRPr>
          </a:p>
        </p:txBody>
      </p:sp>
      <p:sp>
        <p:nvSpPr>
          <p:cNvPr id="3" name="Объект 2">
            <a:extLst>
              <a:ext uri="{FF2B5EF4-FFF2-40B4-BE49-F238E27FC236}">
                <a16:creationId xmlns:a16="http://schemas.microsoft.com/office/drawing/2014/main" id="{0FB275F8-3636-4BCA-82B8-BD3F39ED56FF}"/>
              </a:ext>
            </a:extLst>
          </p:cNvPr>
          <p:cNvSpPr>
            <a:spLocks noGrp="1"/>
          </p:cNvSpPr>
          <p:nvPr>
            <p:ph idx="1"/>
          </p:nvPr>
        </p:nvSpPr>
        <p:spPr>
          <a:xfrm>
            <a:off x="838200" y="1825624"/>
            <a:ext cx="10515600" cy="4575175"/>
          </a:xfrm>
        </p:spPr>
        <p:txBody>
          <a:bodyPr>
            <a:normAutofit/>
          </a:bodyPr>
          <a:lstStyle/>
          <a:p>
            <a:r>
              <a:rPr lang="en-US" dirty="0"/>
              <a:t>Low-dose colchicine or prednisone may be added for persistent  chest  pain,  with  a  plan  to  taper  the  dose  based  on  symptoms  and  clinical ﬁnding</a:t>
            </a:r>
          </a:p>
          <a:p>
            <a:r>
              <a:rPr lang="en-US" dirty="0"/>
              <a:t>For patients with suspected pericardial involvement, treatment with NSAIDs, colchicine, and/or prednisone is reasonable.</a:t>
            </a:r>
            <a:endParaRPr lang="ru-RU" dirty="0"/>
          </a:p>
          <a:p>
            <a:r>
              <a:rPr lang="en-US" dirty="0"/>
              <a:t>Intravenous corticosteroids may be considered in those with suspected or conﬁrmed COVID-19 myocarditis with hemodynamic compromise or m</a:t>
            </a:r>
            <a:r>
              <a:rPr lang="sv-SE" dirty="0"/>
              <a:t>ultisystem inﬂammatory syndrome in adults</a:t>
            </a:r>
            <a:r>
              <a:rPr lang="en-US" dirty="0"/>
              <a:t>. Empiric use of corticosteroids may also be considered in those with biopsy evidence of severe myocardial inﬁltrates or fulminant myocarditis, balanced against infection risk.</a:t>
            </a:r>
            <a:endParaRPr lang="ru-RU" dirty="0"/>
          </a:p>
        </p:txBody>
      </p:sp>
      <p:pic>
        <p:nvPicPr>
          <p:cNvPr id="4" name="Рисунок 3">
            <a:extLst>
              <a:ext uri="{FF2B5EF4-FFF2-40B4-BE49-F238E27FC236}">
                <a16:creationId xmlns:a16="http://schemas.microsoft.com/office/drawing/2014/main" id="{51E2D2DD-3DD1-4516-A3F7-8167D5EC7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5" name="Picture 2">
            <a:extLst>
              <a:ext uri="{FF2B5EF4-FFF2-40B4-BE49-F238E27FC236}">
                <a16:creationId xmlns:a16="http://schemas.microsoft.com/office/drawing/2014/main" id="{B06711E7-8108-425A-83F4-E0DE3093755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805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191D08-420C-4B46-816A-4C7746D552C9}"/>
              </a:ext>
            </a:extLst>
          </p:cNvPr>
          <p:cNvSpPr>
            <a:spLocks noGrp="1"/>
          </p:cNvSpPr>
          <p:nvPr>
            <p:ph type="title"/>
          </p:nvPr>
        </p:nvSpPr>
        <p:spPr>
          <a:xfrm>
            <a:off x="1488570" y="365125"/>
            <a:ext cx="9865229" cy="1325563"/>
          </a:xfrm>
        </p:spPr>
        <p:txBody>
          <a:bodyPr>
            <a:normAutofit/>
          </a:bodyPr>
          <a:lstStyle/>
          <a:p>
            <a:r>
              <a:rPr lang="en-US" sz="3600" b="1" dirty="0">
                <a:solidFill>
                  <a:srgbClr val="002060"/>
                </a:solidFill>
              </a:rPr>
              <a:t>Symptomatic Myocarditis: Management</a:t>
            </a:r>
            <a:endParaRPr lang="ru-RU" sz="3600" b="1" dirty="0">
              <a:solidFill>
                <a:srgbClr val="002060"/>
              </a:solidFill>
            </a:endParaRPr>
          </a:p>
        </p:txBody>
      </p:sp>
      <p:sp>
        <p:nvSpPr>
          <p:cNvPr id="3" name="Объект 2">
            <a:extLst>
              <a:ext uri="{FF2B5EF4-FFF2-40B4-BE49-F238E27FC236}">
                <a16:creationId xmlns:a16="http://schemas.microsoft.com/office/drawing/2014/main" id="{14F53052-2EF0-4E10-84F9-7DEDABAD0153}"/>
              </a:ext>
            </a:extLst>
          </p:cNvPr>
          <p:cNvSpPr>
            <a:spLocks noGrp="1"/>
          </p:cNvSpPr>
          <p:nvPr>
            <p:ph idx="1"/>
          </p:nvPr>
        </p:nvSpPr>
        <p:spPr/>
        <p:txBody>
          <a:bodyPr>
            <a:normAutofit/>
          </a:bodyPr>
          <a:lstStyle/>
          <a:p>
            <a:r>
              <a:rPr lang="en-US" dirty="0"/>
              <a:t>Low-dose beta-blocker along with a renin-angiotensin-aldosterone system inhibitor</a:t>
            </a:r>
          </a:p>
          <a:p>
            <a:pPr marL="285750" indent="-285750">
              <a:lnSpc>
                <a:spcPct val="110000"/>
              </a:lnSpc>
            </a:pPr>
            <a:r>
              <a:rPr lang="en-US" dirty="0">
                <a:ea typeface="Cambria" panose="02040503050406030204" pitchFamily="18" charset="0"/>
                <a:cs typeface="Arial" panose="020B0604020202020204" pitchFamily="34" charset="0"/>
              </a:rPr>
              <a:t>Angiotensin receptor </a:t>
            </a:r>
            <a:r>
              <a:rPr lang="en-US" dirty="0" err="1">
                <a:ea typeface="Cambria" panose="02040503050406030204" pitchFamily="18" charset="0"/>
                <a:cs typeface="Arial" panose="020B0604020202020204" pitchFamily="34" charset="0"/>
              </a:rPr>
              <a:t>neprilysin</a:t>
            </a:r>
            <a:r>
              <a:rPr lang="en-US" dirty="0">
                <a:ea typeface="Cambria" panose="02040503050406030204" pitchFamily="18" charset="0"/>
                <a:cs typeface="Arial" panose="020B0604020202020204" pitchFamily="34" charset="0"/>
              </a:rPr>
              <a:t> inhibitor (sacubitril/valsartan)</a:t>
            </a:r>
            <a:endParaRPr lang="ru-RU" dirty="0">
              <a:ea typeface="Cambria" panose="02040503050406030204" pitchFamily="18" charset="0"/>
              <a:cs typeface="Arial" panose="020B0604020202020204" pitchFamily="34" charset="0"/>
            </a:endParaRPr>
          </a:p>
          <a:p>
            <a:pPr marL="285750" indent="-285750">
              <a:lnSpc>
                <a:spcPct val="110000"/>
              </a:lnSpc>
            </a:pPr>
            <a:r>
              <a:rPr lang="en-US" dirty="0">
                <a:ea typeface="Cambria" panose="02040503050406030204" pitchFamily="18" charset="0"/>
                <a:cs typeface="Arial" panose="020B0604020202020204" pitchFamily="34" charset="0"/>
              </a:rPr>
              <a:t>Sodium-glucose Cotransporter-2 (SGLT2) Inhibitors (</a:t>
            </a:r>
            <a:r>
              <a:rPr lang="en-US" dirty="0"/>
              <a:t>canagliflozin, dapagliflozin, empagliflozin</a:t>
            </a:r>
            <a:r>
              <a:rPr lang="en-US" dirty="0">
                <a:ea typeface="Cambria" panose="02040503050406030204" pitchFamily="18" charset="0"/>
                <a:cs typeface="Arial" panose="020B0604020202020204" pitchFamily="34" charset="0"/>
              </a:rPr>
              <a:t>)</a:t>
            </a:r>
            <a:endParaRPr lang="ru-RU" dirty="0">
              <a:ea typeface="Cambria" panose="02040503050406030204" pitchFamily="18" charset="0"/>
              <a:cs typeface="Arial" panose="020B0604020202020204" pitchFamily="34" charset="0"/>
            </a:endParaRPr>
          </a:p>
          <a:p>
            <a:pPr marL="285750" indent="-285750">
              <a:lnSpc>
                <a:spcPct val="110000"/>
              </a:lnSpc>
            </a:pPr>
            <a:r>
              <a:rPr lang="en-US" dirty="0"/>
              <a:t>As appropriate, guideline-directed medical therapy for heart failure should be initiated and continued after discharge.</a:t>
            </a:r>
          </a:p>
          <a:p>
            <a:pPr marL="285750" indent="-285750">
              <a:lnSpc>
                <a:spcPct val="110000"/>
              </a:lnSpc>
            </a:pPr>
            <a:endParaRPr lang="en-US" dirty="0"/>
          </a:p>
          <a:p>
            <a:endParaRPr lang="en-US" dirty="0"/>
          </a:p>
          <a:p>
            <a:endParaRPr lang="ru-RU" dirty="0"/>
          </a:p>
        </p:txBody>
      </p:sp>
      <p:pic>
        <p:nvPicPr>
          <p:cNvPr id="4" name="Рисунок 3">
            <a:extLst>
              <a:ext uri="{FF2B5EF4-FFF2-40B4-BE49-F238E27FC236}">
                <a16:creationId xmlns:a16="http://schemas.microsoft.com/office/drawing/2014/main" id="{89D5EA03-6036-47A2-89F0-B702F4980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5" name="Picture 2">
            <a:extLst>
              <a:ext uri="{FF2B5EF4-FFF2-40B4-BE49-F238E27FC236}">
                <a16:creationId xmlns:a16="http://schemas.microsoft.com/office/drawing/2014/main" id="{7803870A-439D-4C32-BABD-5FA0D5F8DBB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241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9CC720E-DCC3-4238-B722-37A66C53E72F}"/>
              </a:ext>
            </a:extLst>
          </p:cNvPr>
          <p:cNvSpPr>
            <a:spLocks noGrp="1"/>
          </p:cNvSpPr>
          <p:nvPr>
            <p:ph idx="1"/>
          </p:nvPr>
        </p:nvSpPr>
        <p:spPr>
          <a:xfrm>
            <a:off x="3965945" y="2001408"/>
            <a:ext cx="4051005" cy="2855184"/>
          </a:xfrm>
        </p:spPr>
        <p:txBody>
          <a:bodyPr/>
          <a:lstStyle/>
          <a:p>
            <a:pPr indent="0" algn="ctr">
              <a:lnSpc>
                <a:spcPct val="100000"/>
              </a:lnSpc>
              <a:buNone/>
            </a:pPr>
            <a:r>
              <a:rPr lang="en-US" sz="3200" dirty="0">
                <a:latin typeface="Arial" panose="020B0604020202020204" pitchFamily="34" charset="0"/>
                <a:cs typeface="Arial" panose="020B0604020202020204" pitchFamily="34" charset="0"/>
              </a:rPr>
              <a:t>Coronavirus Cases:</a:t>
            </a:r>
          </a:p>
          <a:p>
            <a:pPr indent="0" algn="ctr">
              <a:lnSpc>
                <a:spcPct val="100000"/>
              </a:lnSpc>
              <a:buNone/>
            </a:pPr>
            <a:r>
              <a:rPr lang="en-US" sz="3200" b="1" dirty="0">
                <a:latin typeface="Arial" panose="020B0604020202020204" pitchFamily="34" charset="0"/>
                <a:cs typeface="Arial" panose="020B0604020202020204" pitchFamily="34" charset="0"/>
              </a:rPr>
              <a:t>65</a:t>
            </a:r>
            <a:r>
              <a:rPr lang="ru-RU" sz="3200" b="1" dirty="0">
                <a:latin typeface="Arial" panose="020B0604020202020204" pitchFamily="34" charset="0"/>
                <a:cs typeface="Arial" panose="020B0604020202020204" pitchFamily="34" charset="0"/>
              </a:rPr>
              <a:t>3</a:t>
            </a:r>
            <a:r>
              <a:rPr lang="en-US" sz="3200" b="1" dirty="0">
                <a:latin typeface="Arial" panose="020B0604020202020204" pitchFamily="34" charset="0"/>
                <a:cs typeface="Arial" panose="020B0604020202020204" pitchFamily="34" charset="0"/>
              </a:rPr>
              <a:t>,</a:t>
            </a:r>
            <a:r>
              <a:rPr lang="ru-RU" sz="3200" b="1" dirty="0">
                <a:latin typeface="Arial" panose="020B0604020202020204" pitchFamily="34" charset="0"/>
                <a:cs typeface="Arial" panose="020B0604020202020204" pitchFamily="34" charset="0"/>
              </a:rPr>
              <a:t>374</a:t>
            </a:r>
            <a:r>
              <a:rPr lang="en-US" sz="3200" b="1" dirty="0">
                <a:latin typeface="Arial" panose="020B0604020202020204" pitchFamily="34" charset="0"/>
                <a:cs typeface="Arial" panose="020B0604020202020204" pitchFamily="34" charset="0"/>
              </a:rPr>
              <a:t>,</a:t>
            </a:r>
            <a:r>
              <a:rPr lang="ru-RU" sz="3200" b="1" dirty="0">
                <a:latin typeface="Arial" panose="020B0604020202020204" pitchFamily="34" charset="0"/>
                <a:cs typeface="Arial" panose="020B0604020202020204" pitchFamily="34" charset="0"/>
              </a:rPr>
              <a:t>61</a:t>
            </a:r>
            <a:r>
              <a:rPr lang="en-US" sz="3200" b="1" dirty="0">
                <a:latin typeface="Arial" panose="020B0604020202020204" pitchFamily="34" charset="0"/>
                <a:cs typeface="Arial" panose="020B0604020202020204" pitchFamily="34" charset="0"/>
              </a:rPr>
              <a:t>6</a:t>
            </a:r>
          </a:p>
          <a:p>
            <a:pPr indent="0" algn="ctr">
              <a:lnSpc>
                <a:spcPct val="100000"/>
              </a:lnSpc>
              <a:buNone/>
            </a:pPr>
            <a:r>
              <a:rPr lang="en-US" sz="3200" dirty="0">
                <a:latin typeface="Arial" panose="020B0604020202020204" pitchFamily="34" charset="0"/>
                <a:cs typeface="Arial" panose="020B0604020202020204" pitchFamily="34" charset="0"/>
              </a:rPr>
              <a:t>Deaths:</a:t>
            </a:r>
          </a:p>
          <a:p>
            <a:pPr indent="0" algn="ctr">
              <a:lnSpc>
                <a:spcPct val="100000"/>
              </a:lnSpc>
              <a:buNone/>
            </a:pPr>
            <a:r>
              <a:rPr lang="en-US" sz="3200" b="1" dirty="0">
                <a:latin typeface="Arial" panose="020B0604020202020204" pitchFamily="34" charset="0"/>
                <a:cs typeface="Arial" panose="020B0604020202020204" pitchFamily="34" charset="0"/>
              </a:rPr>
              <a:t>6,65</a:t>
            </a:r>
            <a:r>
              <a:rPr lang="ru-RU" sz="3200" b="1" dirty="0">
                <a:latin typeface="Arial" panose="020B0604020202020204" pitchFamily="34" charset="0"/>
                <a:cs typeface="Arial" panose="020B0604020202020204" pitchFamily="34" charset="0"/>
              </a:rPr>
              <a:t>7</a:t>
            </a:r>
            <a:r>
              <a:rPr lang="en-US" sz="3200" b="1" dirty="0">
                <a:latin typeface="Arial" panose="020B0604020202020204" pitchFamily="34" charset="0"/>
                <a:cs typeface="Arial" panose="020B0604020202020204" pitchFamily="34" charset="0"/>
              </a:rPr>
              <a:t>,</a:t>
            </a:r>
            <a:r>
              <a:rPr lang="ru-RU" sz="3200" b="1" dirty="0">
                <a:latin typeface="Arial" panose="020B0604020202020204" pitchFamily="34" charset="0"/>
                <a:cs typeface="Arial" panose="020B0604020202020204" pitchFamily="34" charset="0"/>
              </a:rPr>
              <a:t>880</a:t>
            </a:r>
          </a:p>
        </p:txBody>
      </p:sp>
      <p:sp>
        <p:nvSpPr>
          <p:cNvPr id="5" name="Заголовок 1">
            <a:extLst>
              <a:ext uri="{FF2B5EF4-FFF2-40B4-BE49-F238E27FC236}">
                <a16:creationId xmlns:a16="http://schemas.microsoft.com/office/drawing/2014/main" id="{70C1E25E-1197-4E92-9E1D-C25333FB3E5A}"/>
              </a:ext>
            </a:extLst>
          </p:cNvPr>
          <p:cNvSpPr txBox="1">
            <a:spLocks/>
          </p:cNvSpPr>
          <p:nvPr/>
        </p:nvSpPr>
        <p:spPr>
          <a:xfrm>
            <a:off x="1058977" y="592184"/>
            <a:ext cx="10074046" cy="1124744"/>
          </a:xfrm>
          <a:prstGeom prst="rect">
            <a:avLst/>
          </a:prstGeom>
          <a:noFill/>
          <a:ln>
            <a:noFill/>
          </a:ln>
        </p:spPr>
        <p:txBody>
          <a:bodyPr vert="horz" wrap="square" lIns="91440" tIns="45720" rIns="91440" bIns="45720" anchor="b" anchorCtr="1" compatLnSpc="1">
            <a:noAutofit/>
          </a:bodyPr>
          <a:lstStyle>
            <a:lvl1pPr marL="0" marR="0" lvl="0" indent="0" algn="ctr" defTabSz="914400" rtl="0" fontAlgn="auto" hangingPunct="1">
              <a:lnSpc>
                <a:spcPct val="90000"/>
              </a:lnSpc>
              <a:spcBef>
                <a:spcPts val="0"/>
              </a:spcBef>
              <a:spcAft>
                <a:spcPts val="0"/>
              </a:spcAft>
              <a:buNone/>
              <a:tabLst/>
              <a:defRPr lang="ru-RU" sz="6000" b="0" i="0" u="none" strike="noStrike" kern="1200" cap="none" spc="0" baseline="0">
                <a:solidFill>
                  <a:srgbClr val="000000"/>
                </a:solidFill>
                <a:highlight>
                  <a:scrgbClr r="0" g="0" b="0">
                    <a:alpha val="0"/>
                  </a:scrgbClr>
                </a:highlight>
                <a:uFillTx/>
                <a:latin typeface="Calibri Light"/>
                <a:ea typeface="Microsoft YaHei" pitchFamily="2"/>
                <a:cs typeface="Lucida Sans" pitchFamily="2"/>
              </a:defRPr>
            </a:lvl1pPr>
          </a:lstStyle>
          <a:p>
            <a:r>
              <a:rPr lang="en-US" sz="3200" b="1" dirty="0">
                <a:solidFill>
                  <a:srgbClr val="002060"/>
                </a:solidFill>
                <a:latin typeface="Arial"/>
                <a:cs typeface="Arial"/>
              </a:rPr>
              <a:t>Why do we return to the problem of COVID-19?</a:t>
            </a:r>
            <a:endParaRPr lang="ru-RU" sz="3200" b="1" dirty="0">
              <a:solidFill>
                <a:srgbClr val="002060"/>
              </a:solidFill>
              <a:latin typeface="Arial"/>
              <a:cs typeface="Arial"/>
            </a:endParaRPr>
          </a:p>
        </p:txBody>
      </p:sp>
      <p:sp>
        <p:nvSpPr>
          <p:cNvPr id="6" name="Объект 2">
            <a:extLst>
              <a:ext uri="{FF2B5EF4-FFF2-40B4-BE49-F238E27FC236}">
                <a16:creationId xmlns:a16="http://schemas.microsoft.com/office/drawing/2014/main" id="{E2A3254D-4684-4ABA-A9FB-E49E0241B227}"/>
              </a:ext>
            </a:extLst>
          </p:cNvPr>
          <p:cNvSpPr txBox="1">
            <a:spLocks/>
          </p:cNvSpPr>
          <p:nvPr/>
        </p:nvSpPr>
        <p:spPr>
          <a:xfrm>
            <a:off x="418214" y="3514775"/>
            <a:ext cx="4051005" cy="2855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lnSpc>
                <a:spcPct val="100000"/>
              </a:lnSpc>
              <a:buFont typeface="Arial" panose="020B0604020202020204" pitchFamily="34" charset="0"/>
              <a:buNone/>
            </a:pPr>
            <a:r>
              <a:rPr lang="en-US" dirty="0">
                <a:latin typeface="Arial" panose="020B0604020202020204" pitchFamily="34" charset="0"/>
                <a:cs typeface="Arial" panose="020B0604020202020204" pitchFamily="34" charset="0"/>
              </a:rPr>
              <a:t>Russia</a:t>
            </a:r>
          </a:p>
          <a:p>
            <a:pPr indent="0" algn="ctr">
              <a:lnSpc>
                <a:spcPct val="100000"/>
              </a:lnSpc>
              <a:buFont typeface="Arial" panose="020B0604020202020204" pitchFamily="34" charset="0"/>
              <a:buNone/>
            </a:pPr>
            <a:r>
              <a:rPr lang="en-US" dirty="0">
                <a:latin typeface="Arial" panose="020B0604020202020204" pitchFamily="34" charset="0"/>
                <a:cs typeface="Arial" panose="020B0604020202020204" pitchFamily="34" charset="0"/>
              </a:rPr>
              <a:t>Coronavirus Cases:</a:t>
            </a:r>
          </a:p>
          <a:p>
            <a:pPr indent="0" algn="ctr">
              <a:lnSpc>
                <a:spcPct val="100000"/>
              </a:lnSpc>
              <a:buNone/>
            </a:pPr>
            <a:r>
              <a:rPr lang="ru-RU" b="1" dirty="0"/>
              <a:t>21,658,056</a:t>
            </a:r>
            <a:endParaRPr lang="en-US" dirty="0">
              <a:latin typeface="Arial" panose="020B0604020202020204" pitchFamily="34" charset="0"/>
              <a:cs typeface="Arial" panose="020B0604020202020204" pitchFamily="34" charset="0"/>
            </a:endParaRPr>
          </a:p>
          <a:p>
            <a:pPr indent="0" algn="ctr">
              <a:lnSpc>
                <a:spcPct val="100000"/>
              </a:lnSpc>
              <a:buFont typeface="Arial" panose="020B0604020202020204" pitchFamily="34" charset="0"/>
              <a:buNone/>
            </a:pPr>
            <a:r>
              <a:rPr lang="en-US" dirty="0">
                <a:latin typeface="Arial" panose="020B0604020202020204" pitchFamily="34" charset="0"/>
                <a:cs typeface="Arial" panose="020B0604020202020204" pitchFamily="34" charset="0"/>
              </a:rPr>
              <a:t>Deaths:</a:t>
            </a:r>
          </a:p>
          <a:p>
            <a:pPr indent="0" algn="ctr">
              <a:lnSpc>
                <a:spcPct val="100000"/>
              </a:lnSpc>
              <a:buNone/>
            </a:pPr>
            <a:r>
              <a:rPr lang="ru-RU" b="1" dirty="0"/>
              <a:t>392,560</a:t>
            </a:r>
            <a:endParaRPr lang="ru-RU" dirty="0">
              <a:latin typeface="Arial" panose="020B0604020202020204" pitchFamily="34" charset="0"/>
              <a:cs typeface="Arial" panose="020B0604020202020204" pitchFamily="34" charset="0"/>
            </a:endParaRPr>
          </a:p>
        </p:txBody>
      </p:sp>
      <p:sp>
        <p:nvSpPr>
          <p:cNvPr id="7" name="Объект 2">
            <a:extLst>
              <a:ext uri="{FF2B5EF4-FFF2-40B4-BE49-F238E27FC236}">
                <a16:creationId xmlns:a16="http://schemas.microsoft.com/office/drawing/2014/main" id="{72427066-84A0-4BB9-9FA1-20440C9B6B24}"/>
              </a:ext>
            </a:extLst>
          </p:cNvPr>
          <p:cNvSpPr txBox="1">
            <a:spLocks/>
          </p:cNvSpPr>
          <p:nvPr/>
        </p:nvSpPr>
        <p:spPr>
          <a:xfrm>
            <a:off x="7513676" y="3514775"/>
            <a:ext cx="4051005" cy="2855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lnSpc>
                <a:spcPct val="100000"/>
              </a:lnSpc>
              <a:buFont typeface="Arial" panose="020B0604020202020204" pitchFamily="34" charset="0"/>
              <a:buNone/>
            </a:pPr>
            <a:r>
              <a:rPr lang="en-US" dirty="0">
                <a:latin typeface="Arial" panose="020B0604020202020204" pitchFamily="34" charset="0"/>
                <a:cs typeface="Arial" panose="020B0604020202020204" pitchFamily="34" charset="0"/>
              </a:rPr>
              <a:t>Azerbaijan</a:t>
            </a:r>
          </a:p>
          <a:p>
            <a:pPr indent="0" algn="ctr">
              <a:lnSpc>
                <a:spcPct val="100000"/>
              </a:lnSpc>
              <a:buFont typeface="Arial" panose="020B0604020202020204" pitchFamily="34" charset="0"/>
              <a:buNone/>
            </a:pPr>
            <a:r>
              <a:rPr lang="en-US" dirty="0">
                <a:latin typeface="Arial" panose="020B0604020202020204" pitchFamily="34" charset="0"/>
                <a:cs typeface="Arial" panose="020B0604020202020204" pitchFamily="34" charset="0"/>
              </a:rPr>
              <a:t>Coronavirus Cases:</a:t>
            </a:r>
          </a:p>
          <a:p>
            <a:pPr indent="0" algn="ctr">
              <a:lnSpc>
                <a:spcPct val="100000"/>
              </a:lnSpc>
              <a:buNone/>
            </a:pPr>
            <a:r>
              <a:rPr lang="ru-RU" b="1" dirty="0"/>
              <a:t>824,802</a:t>
            </a:r>
            <a:endParaRPr lang="en-US" b="1" dirty="0"/>
          </a:p>
          <a:p>
            <a:pPr indent="0" algn="ctr">
              <a:lnSpc>
                <a:spcPct val="100000"/>
              </a:lnSpc>
              <a:buNone/>
            </a:pPr>
            <a:r>
              <a:rPr lang="en-US" dirty="0">
                <a:latin typeface="Arial" panose="020B0604020202020204" pitchFamily="34" charset="0"/>
                <a:cs typeface="Arial" panose="020B0604020202020204" pitchFamily="34" charset="0"/>
              </a:rPr>
              <a:t>Deaths:</a:t>
            </a:r>
          </a:p>
          <a:p>
            <a:pPr indent="0" algn="ctr">
              <a:lnSpc>
                <a:spcPct val="100000"/>
              </a:lnSpc>
              <a:buNone/>
            </a:pPr>
            <a:r>
              <a:rPr lang="ru-RU" b="1" dirty="0"/>
              <a:t>9,986</a:t>
            </a:r>
            <a:endParaRPr lang="ru-RU" dirty="0">
              <a:latin typeface="Arial" panose="020B0604020202020204" pitchFamily="34" charset="0"/>
              <a:cs typeface="Arial" panose="020B0604020202020204" pitchFamily="34" charset="0"/>
            </a:endParaRPr>
          </a:p>
        </p:txBody>
      </p:sp>
      <p:pic>
        <p:nvPicPr>
          <p:cNvPr id="1026" name="Picture 2" descr="https://www.worldometers.info/img/flags/small/tn_aj-flag.gif">
            <a:extLst>
              <a:ext uri="{FF2B5EF4-FFF2-40B4-BE49-F238E27FC236}">
                <a16:creationId xmlns:a16="http://schemas.microsoft.com/office/drawing/2014/main" id="{44411BB5-9AC8-4AFA-9305-D2D72521F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7678" y="2948591"/>
            <a:ext cx="11430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worldometers.info/img/flags/small/tn_rs-flag.gif">
            <a:extLst>
              <a:ext uri="{FF2B5EF4-FFF2-40B4-BE49-F238E27FC236}">
                <a16:creationId xmlns:a16="http://schemas.microsoft.com/office/drawing/2014/main" id="{78834D2C-7C6D-4FB4-8803-5A00561132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442" y="2752775"/>
            <a:ext cx="1143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E1B7E52D-385D-45CA-A4A6-0507D61C82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7536" y="4439109"/>
            <a:ext cx="1716927" cy="1716927"/>
          </a:xfrm>
          <a:prstGeom prst="rect">
            <a:avLst/>
          </a:prstGeom>
        </p:spPr>
      </p:pic>
      <p:sp>
        <p:nvSpPr>
          <p:cNvPr id="2" name="Прямоугольник 1">
            <a:extLst>
              <a:ext uri="{FF2B5EF4-FFF2-40B4-BE49-F238E27FC236}">
                <a16:creationId xmlns:a16="http://schemas.microsoft.com/office/drawing/2014/main" id="{BE8E663E-199C-43B0-816D-A773994E7863}"/>
              </a:ext>
            </a:extLst>
          </p:cNvPr>
          <p:cNvSpPr/>
          <p:nvPr/>
        </p:nvSpPr>
        <p:spPr>
          <a:xfrm>
            <a:off x="5163692" y="6369959"/>
            <a:ext cx="1864613" cy="246221"/>
          </a:xfrm>
          <a:prstGeom prst="rect">
            <a:avLst/>
          </a:prstGeom>
        </p:spPr>
        <p:txBody>
          <a:bodyPr wrap="none">
            <a:spAutoFit/>
          </a:bodyPr>
          <a:lstStyle/>
          <a:p>
            <a:r>
              <a:rPr lang="ru-RU" sz="1000" dirty="0"/>
              <a:t>https://www.worldometers.info</a:t>
            </a:r>
          </a:p>
        </p:txBody>
      </p:sp>
      <p:pic>
        <p:nvPicPr>
          <p:cNvPr id="11" name="Рисунок 10">
            <a:extLst>
              <a:ext uri="{FF2B5EF4-FFF2-40B4-BE49-F238E27FC236}">
                <a16:creationId xmlns:a16="http://schemas.microsoft.com/office/drawing/2014/main" id="{E7681F3B-BA5F-4EA1-919A-0A5C2B7700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12" name="Picture 2">
            <a:extLst>
              <a:ext uri="{FF2B5EF4-FFF2-40B4-BE49-F238E27FC236}">
                <a16:creationId xmlns:a16="http://schemas.microsoft.com/office/drawing/2014/main" id="{0BE62E26-2CC9-4AC0-88A5-9CF7CA18C7B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501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833A6273-B7D1-4845-BF14-CF89F89A5016}"/>
              </a:ext>
            </a:extLst>
          </p:cNvPr>
          <p:cNvSpPr txBox="1">
            <a:spLocks/>
          </p:cNvSpPr>
          <p:nvPr/>
        </p:nvSpPr>
        <p:spPr>
          <a:xfrm>
            <a:off x="1415479" y="836712"/>
            <a:ext cx="4549385" cy="720082"/>
          </a:xfrm>
          <a:prstGeom prst="rect">
            <a:avLst/>
          </a:prstGeom>
        </p:spPr>
        <p:txBody>
          <a:bodyPr/>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algn="ctr"/>
            <a:r>
              <a:rPr lang="en-US" b="1" dirty="0">
                <a:solidFill>
                  <a:schemeClr val="tx2"/>
                </a:solidFill>
                <a:latin typeface="+mn-lt"/>
                <a:ea typeface="Cambria" panose="02040503050406030204" pitchFamily="18" charset="0"/>
                <a:cs typeface="Arial" panose="020B0604020202020204" pitchFamily="34" charset="0"/>
              </a:rPr>
              <a:t>Patient K., male, 35 years old</a:t>
            </a:r>
            <a:endParaRPr lang="ru-RU" b="1" dirty="0">
              <a:solidFill>
                <a:schemeClr val="tx2"/>
              </a:solidFill>
              <a:latin typeface="+mn-lt"/>
              <a:ea typeface="Cambria" panose="02040503050406030204" pitchFamily="18" charset="0"/>
              <a:cs typeface="Arial" panose="020B0604020202020204" pitchFamily="34" charset="0"/>
            </a:endParaRPr>
          </a:p>
          <a:p>
            <a:pPr algn="ctr"/>
            <a:endParaRPr lang="ru-RU" b="1" dirty="0">
              <a:solidFill>
                <a:schemeClr val="tx2"/>
              </a:solidFill>
              <a:latin typeface="+mn-lt"/>
              <a:ea typeface="Cambria" panose="02040503050406030204" pitchFamily="18" charset="0"/>
              <a:cs typeface="Arial" panose="020B0604020202020204" pitchFamily="34" charset="0"/>
            </a:endParaRPr>
          </a:p>
        </p:txBody>
      </p:sp>
      <p:sp>
        <p:nvSpPr>
          <p:cNvPr id="17" name="TextBox 16">
            <a:extLst>
              <a:ext uri="{FF2B5EF4-FFF2-40B4-BE49-F238E27FC236}">
                <a16:creationId xmlns:a16="http://schemas.microsoft.com/office/drawing/2014/main" id="{1AB34F9B-6189-4484-B3CC-E1EF751E7D7C}"/>
              </a:ext>
            </a:extLst>
          </p:cNvPr>
          <p:cNvSpPr txBox="1"/>
          <p:nvPr/>
        </p:nvSpPr>
        <p:spPr>
          <a:xfrm>
            <a:off x="914401" y="1490586"/>
            <a:ext cx="10233240" cy="3654205"/>
          </a:xfrm>
          <a:prstGeom prst="rect">
            <a:avLst/>
          </a:prstGeom>
          <a:noFill/>
        </p:spPr>
        <p:txBody>
          <a:bodyPr wrap="square">
            <a:spAutoFit/>
          </a:bodyPr>
          <a:lstStyle/>
          <a:p>
            <a:pPr algn="just">
              <a:lnSpc>
                <a:spcPts val="2800"/>
              </a:lnSpc>
            </a:pPr>
            <a:r>
              <a:rPr lang="en-US" u="sng" dirty="0">
                <a:ea typeface="Cambria" panose="02040503050406030204" pitchFamily="18" charset="0"/>
                <a:cs typeface="Arial" panose="020B0604020202020204" pitchFamily="34" charset="0"/>
              </a:rPr>
              <a:t>Inpatient treatment</a:t>
            </a:r>
            <a:r>
              <a:rPr lang="ru-RU" u="sng" dirty="0">
                <a:ea typeface="Cambria" panose="02040503050406030204" pitchFamily="18" charset="0"/>
                <a:cs typeface="Arial" panose="020B0604020202020204" pitchFamily="34" charset="0"/>
              </a:rPr>
              <a:t>:</a:t>
            </a:r>
          </a:p>
          <a:p>
            <a:pPr algn="just">
              <a:lnSpc>
                <a:spcPts val="2800"/>
              </a:lnSpc>
            </a:pPr>
            <a:r>
              <a:rPr lang="en-US" b="1" dirty="0">
                <a:ea typeface="Cambria" panose="02040503050406030204" pitchFamily="18" charset="0"/>
                <a:cs typeface="Arial" panose="020B0604020202020204" pitchFamily="34" charset="0"/>
              </a:rPr>
              <a:t>22.01.2021</a:t>
            </a:r>
            <a:r>
              <a:rPr lang="en-US" dirty="0">
                <a:ea typeface="Cambria" panose="02040503050406030204" pitchFamily="18" charset="0"/>
                <a:cs typeface="Arial" panose="020B0604020202020204" pitchFamily="34" charset="0"/>
              </a:rPr>
              <a:t> Apixaban 5 mg BID, Methylprednisolone 4 mg/day, Colchicine 0.5 mg BID, Bisoprolol 5 mg in the morning and 2.5 mg in the evening, Perindopril 1.25 mg/day, Eplerenone 25 mg/day, Furosemide 60 mg at 8.00 AM and 01.00 PM.</a:t>
            </a:r>
          </a:p>
          <a:p>
            <a:pPr algn="just">
              <a:lnSpc>
                <a:spcPts val="2800"/>
              </a:lnSpc>
            </a:pPr>
            <a:r>
              <a:rPr lang="en-US" b="1" dirty="0">
                <a:ea typeface="Cambria" panose="02040503050406030204" pitchFamily="18" charset="0"/>
                <a:cs typeface="Arial" panose="020B0604020202020204" pitchFamily="34" charset="0"/>
              </a:rPr>
              <a:t>25.01.2021 </a:t>
            </a:r>
            <a:r>
              <a:rPr lang="en-US" dirty="0" err="1">
                <a:ea typeface="Cambria" panose="02040503050406030204" pitchFamily="18" charset="0"/>
                <a:cs typeface="Arial" panose="020B0604020202020204" pitchFamily="34" charset="0"/>
              </a:rPr>
              <a:t>Thoracocentesis</a:t>
            </a:r>
            <a:r>
              <a:rPr lang="en-US" dirty="0">
                <a:ea typeface="Cambria" panose="02040503050406030204" pitchFamily="18" charset="0"/>
                <a:cs typeface="Arial" panose="020B0604020202020204" pitchFamily="34" charset="0"/>
              </a:rPr>
              <a:t> (Apixaban temporarily suspended), 1300 ml of fluid was evacuated (transudate; lymphocytosis 94%, mycobacteria were not detected, no bacterial growth).</a:t>
            </a:r>
            <a:endParaRPr lang="en-US" b="1" dirty="0">
              <a:ea typeface="Cambria" panose="02040503050406030204" pitchFamily="18" charset="0"/>
              <a:cs typeface="Arial" panose="020B0604020202020204" pitchFamily="34" charset="0"/>
            </a:endParaRPr>
          </a:p>
          <a:p>
            <a:pPr algn="just">
              <a:lnSpc>
                <a:spcPts val="2800"/>
              </a:lnSpc>
            </a:pPr>
            <a:r>
              <a:rPr lang="en-US" b="1" dirty="0">
                <a:ea typeface="Cambria" panose="02040503050406030204" pitchFamily="18" charset="0"/>
                <a:cs typeface="Arial" panose="020B0604020202020204" pitchFamily="34" charset="0"/>
              </a:rPr>
              <a:t>28.01.2021</a:t>
            </a:r>
            <a:r>
              <a:rPr lang="en-US" dirty="0">
                <a:ea typeface="Cambria" panose="02040503050406030204" pitchFamily="18" charset="0"/>
                <a:cs typeface="Arial" panose="020B0604020202020204" pitchFamily="34" charset="0"/>
              </a:rPr>
              <a:t> Transesophageal echocardiography: suspected thrombus in the left atrial appendage. Treatment with Apixaban continued. Digoxin 0.25 mg/day. </a:t>
            </a:r>
          </a:p>
          <a:p>
            <a:pPr algn="just">
              <a:lnSpc>
                <a:spcPts val="2800"/>
              </a:lnSpc>
            </a:pPr>
            <a:r>
              <a:rPr lang="en-US" b="1" dirty="0">
                <a:ea typeface="Cambria" panose="02040503050406030204" pitchFamily="18" charset="0"/>
                <a:cs typeface="Arial" panose="020B0604020202020204" pitchFamily="34" charset="0"/>
              </a:rPr>
              <a:t>29.01.2021</a:t>
            </a:r>
            <a:r>
              <a:rPr lang="en-US" dirty="0">
                <a:ea typeface="Cambria" panose="02040503050406030204" pitchFamily="18" charset="0"/>
                <a:cs typeface="Arial" panose="020B0604020202020204" pitchFamily="34" charset="0"/>
              </a:rPr>
              <a:t> Furosemide replaced by </a:t>
            </a:r>
            <a:r>
              <a:rPr lang="en-US" dirty="0" err="1">
                <a:ea typeface="Cambria" panose="02040503050406030204" pitchFamily="18" charset="0"/>
                <a:cs typeface="Arial" panose="020B0604020202020204" pitchFamily="34" charset="0"/>
              </a:rPr>
              <a:t>Torasemide</a:t>
            </a:r>
            <a:endParaRPr lang="en-US" dirty="0">
              <a:ea typeface="Cambria" panose="02040503050406030204" pitchFamily="18" charset="0"/>
              <a:cs typeface="Arial" panose="020B0604020202020204" pitchFamily="34" charset="0"/>
            </a:endParaRPr>
          </a:p>
          <a:p>
            <a:pPr algn="just">
              <a:lnSpc>
                <a:spcPts val="2800"/>
              </a:lnSpc>
            </a:pPr>
            <a:r>
              <a:rPr lang="en-US" b="1" dirty="0">
                <a:ea typeface="Cambria" panose="02040503050406030204" pitchFamily="18" charset="0"/>
                <a:cs typeface="Arial" panose="020B0604020202020204" pitchFamily="34" charset="0"/>
              </a:rPr>
              <a:t>06.02.2021</a:t>
            </a:r>
            <a:r>
              <a:rPr lang="en-US" dirty="0">
                <a:ea typeface="Cambria" panose="02040503050406030204" pitchFamily="18" charset="0"/>
                <a:cs typeface="Arial" panose="020B0604020202020204" pitchFamily="34" charset="0"/>
              </a:rPr>
              <a:t> Digoxin canceled</a:t>
            </a:r>
            <a:endParaRPr lang="ru-RU" dirty="0">
              <a:ea typeface="Cambria" panose="02040503050406030204" pitchFamily="18" charset="0"/>
              <a:cs typeface="Arial" panose="020B0604020202020204" pitchFamily="34" charset="0"/>
            </a:endParaRPr>
          </a:p>
        </p:txBody>
      </p:sp>
      <p:cxnSp>
        <p:nvCxnSpPr>
          <p:cNvPr id="18" name="Прямая со стрелкой 17">
            <a:extLst>
              <a:ext uri="{FF2B5EF4-FFF2-40B4-BE49-F238E27FC236}">
                <a16:creationId xmlns:a16="http://schemas.microsoft.com/office/drawing/2014/main" id="{47C4F0E5-0BA8-4BAE-A6CF-9AE63E2675D0}"/>
              </a:ext>
            </a:extLst>
          </p:cNvPr>
          <p:cNvCxnSpPr>
            <a:cxnSpLocks/>
          </p:cNvCxnSpPr>
          <p:nvPr/>
        </p:nvCxnSpPr>
        <p:spPr>
          <a:xfrm flipH="1" flipV="1">
            <a:off x="4142933" y="5270500"/>
            <a:ext cx="439701" cy="4229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DE4AE140-F419-4EB3-874F-1036FF38BFB5}"/>
              </a:ext>
            </a:extLst>
          </p:cNvPr>
          <p:cNvCxnSpPr>
            <a:cxnSpLocks/>
          </p:cNvCxnSpPr>
          <p:nvPr/>
        </p:nvCxnSpPr>
        <p:spPr>
          <a:xfrm flipH="1" flipV="1">
            <a:off x="6252257" y="5270500"/>
            <a:ext cx="439701" cy="4229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0" name="Рисунок 19">
            <a:extLst>
              <a:ext uri="{FF2B5EF4-FFF2-40B4-BE49-F238E27FC236}">
                <a16:creationId xmlns:a16="http://schemas.microsoft.com/office/drawing/2014/main" id="{73A9741B-044E-402B-AA63-1AEAA959C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21" name="Picture 2">
            <a:extLst>
              <a:ext uri="{FF2B5EF4-FFF2-40B4-BE49-F238E27FC236}">
                <a16:creationId xmlns:a16="http://schemas.microsoft.com/office/drawing/2014/main" id="{77B84218-D271-4DE3-901B-E06D1C61D46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Стрелка: вправо 21">
            <a:extLst>
              <a:ext uri="{FF2B5EF4-FFF2-40B4-BE49-F238E27FC236}">
                <a16:creationId xmlns:a16="http://schemas.microsoft.com/office/drawing/2014/main" id="{638F67EE-8286-4CCE-9648-6BF0CD91D77D}"/>
              </a:ext>
            </a:extLst>
          </p:cNvPr>
          <p:cNvSpPr/>
          <p:nvPr/>
        </p:nvSpPr>
        <p:spPr>
          <a:xfrm>
            <a:off x="350873" y="5571463"/>
            <a:ext cx="11266968" cy="9635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3" name="TextBox 22">
            <a:extLst>
              <a:ext uri="{FF2B5EF4-FFF2-40B4-BE49-F238E27FC236}">
                <a16:creationId xmlns:a16="http://schemas.microsoft.com/office/drawing/2014/main" id="{F32F8F47-0D8A-434B-8817-CBDD59B79570}"/>
              </a:ext>
            </a:extLst>
          </p:cNvPr>
          <p:cNvSpPr txBox="1"/>
          <p:nvPr/>
        </p:nvSpPr>
        <p:spPr>
          <a:xfrm>
            <a:off x="382772" y="5877661"/>
            <a:ext cx="1079719" cy="369332"/>
          </a:xfrm>
          <a:prstGeom prst="rect">
            <a:avLst/>
          </a:prstGeom>
          <a:noFill/>
        </p:spPr>
        <p:txBody>
          <a:bodyPr wrap="none" rtlCol="0">
            <a:spAutoFit/>
          </a:bodyPr>
          <a:lstStyle/>
          <a:p>
            <a:r>
              <a:rPr lang="en-US" dirty="0">
                <a:solidFill>
                  <a:srgbClr val="002060"/>
                </a:solidFill>
              </a:rPr>
              <a:t>Nov </a:t>
            </a:r>
            <a:r>
              <a:rPr lang="ru-RU" dirty="0">
                <a:solidFill>
                  <a:srgbClr val="002060"/>
                </a:solidFill>
              </a:rPr>
              <a:t>2020</a:t>
            </a:r>
          </a:p>
        </p:txBody>
      </p:sp>
      <p:sp>
        <p:nvSpPr>
          <p:cNvPr id="24" name="TextBox 23">
            <a:extLst>
              <a:ext uri="{FF2B5EF4-FFF2-40B4-BE49-F238E27FC236}">
                <a16:creationId xmlns:a16="http://schemas.microsoft.com/office/drawing/2014/main" id="{407D45AF-2103-43FF-8AFE-DDB9C3138797}"/>
              </a:ext>
            </a:extLst>
          </p:cNvPr>
          <p:cNvSpPr txBox="1"/>
          <p:nvPr/>
        </p:nvSpPr>
        <p:spPr>
          <a:xfrm>
            <a:off x="2172477" y="5877661"/>
            <a:ext cx="1061509" cy="369332"/>
          </a:xfrm>
          <a:prstGeom prst="rect">
            <a:avLst/>
          </a:prstGeom>
          <a:noFill/>
        </p:spPr>
        <p:txBody>
          <a:bodyPr wrap="none" rtlCol="0">
            <a:spAutoFit/>
          </a:bodyPr>
          <a:lstStyle/>
          <a:p>
            <a:r>
              <a:rPr lang="en-US" dirty="0">
                <a:solidFill>
                  <a:srgbClr val="002060"/>
                </a:solidFill>
              </a:rPr>
              <a:t>Dec </a:t>
            </a:r>
            <a:r>
              <a:rPr lang="ru-RU" dirty="0">
                <a:solidFill>
                  <a:srgbClr val="002060"/>
                </a:solidFill>
              </a:rPr>
              <a:t>2020</a:t>
            </a:r>
          </a:p>
        </p:txBody>
      </p:sp>
      <p:sp>
        <p:nvSpPr>
          <p:cNvPr id="25" name="TextBox 24">
            <a:extLst>
              <a:ext uri="{FF2B5EF4-FFF2-40B4-BE49-F238E27FC236}">
                <a16:creationId xmlns:a16="http://schemas.microsoft.com/office/drawing/2014/main" id="{C1B3B840-6558-47B2-BCB2-9C55CF7D59D0}"/>
              </a:ext>
            </a:extLst>
          </p:cNvPr>
          <p:cNvSpPr txBox="1"/>
          <p:nvPr/>
        </p:nvSpPr>
        <p:spPr>
          <a:xfrm>
            <a:off x="4142933" y="5878502"/>
            <a:ext cx="1011815" cy="369332"/>
          </a:xfrm>
          <a:prstGeom prst="rect">
            <a:avLst/>
          </a:prstGeom>
          <a:noFill/>
        </p:spPr>
        <p:txBody>
          <a:bodyPr wrap="none" rtlCol="0">
            <a:spAutoFit/>
          </a:bodyPr>
          <a:lstStyle/>
          <a:p>
            <a:r>
              <a:rPr lang="en-US" b="1" dirty="0">
                <a:solidFill>
                  <a:srgbClr val="002060"/>
                </a:solidFill>
              </a:rPr>
              <a:t>Jan </a:t>
            </a:r>
            <a:r>
              <a:rPr lang="ru-RU" b="1" dirty="0">
                <a:solidFill>
                  <a:srgbClr val="002060"/>
                </a:solidFill>
              </a:rPr>
              <a:t>2021</a:t>
            </a:r>
          </a:p>
        </p:txBody>
      </p:sp>
      <p:sp>
        <p:nvSpPr>
          <p:cNvPr id="26" name="TextBox 25">
            <a:extLst>
              <a:ext uri="{FF2B5EF4-FFF2-40B4-BE49-F238E27FC236}">
                <a16:creationId xmlns:a16="http://schemas.microsoft.com/office/drawing/2014/main" id="{F369D91F-D3C4-47F8-AFCE-F3FC0D067FA8}"/>
              </a:ext>
            </a:extLst>
          </p:cNvPr>
          <p:cNvSpPr txBox="1"/>
          <p:nvPr/>
        </p:nvSpPr>
        <p:spPr>
          <a:xfrm>
            <a:off x="6169839" y="5878502"/>
            <a:ext cx="1045286" cy="369332"/>
          </a:xfrm>
          <a:prstGeom prst="rect">
            <a:avLst/>
          </a:prstGeom>
          <a:noFill/>
        </p:spPr>
        <p:txBody>
          <a:bodyPr wrap="none" rtlCol="0">
            <a:spAutoFit/>
          </a:bodyPr>
          <a:lstStyle/>
          <a:p>
            <a:r>
              <a:rPr lang="en-US" b="1" dirty="0">
                <a:solidFill>
                  <a:srgbClr val="002060"/>
                </a:solidFill>
              </a:rPr>
              <a:t>Feb </a:t>
            </a:r>
            <a:r>
              <a:rPr lang="ru-RU" b="1" dirty="0">
                <a:solidFill>
                  <a:srgbClr val="002060"/>
                </a:solidFill>
              </a:rPr>
              <a:t>2021</a:t>
            </a:r>
          </a:p>
        </p:txBody>
      </p:sp>
      <p:sp>
        <p:nvSpPr>
          <p:cNvPr id="27" name="TextBox 26">
            <a:extLst>
              <a:ext uri="{FF2B5EF4-FFF2-40B4-BE49-F238E27FC236}">
                <a16:creationId xmlns:a16="http://schemas.microsoft.com/office/drawing/2014/main" id="{A15B9910-4931-4068-9D6B-56986CD98F69}"/>
              </a:ext>
            </a:extLst>
          </p:cNvPr>
          <p:cNvSpPr txBox="1"/>
          <p:nvPr/>
        </p:nvSpPr>
        <p:spPr>
          <a:xfrm>
            <a:off x="8267882" y="5877661"/>
            <a:ext cx="1093569" cy="369332"/>
          </a:xfrm>
          <a:prstGeom prst="rect">
            <a:avLst/>
          </a:prstGeom>
          <a:noFill/>
        </p:spPr>
        <p:txBody>
          <a:bodyPr wrap="none" rtlCol="0">
            <a:spAutoFit/>
          </a:bodyPr>
          <a:lstStyle/>
          <a:p>
            <a:r>
              <a:rPr lang="en-US" dirty="0">
                <a:solidFill>
                  <a:srgbClr val="002060"/>
                </a:solidFill>
              </a:rPr>
              <a:t>Mar </a:t>
            </a:r>
            <a:r>
              <a:rPr lang="ru-RU" dirty="0">
                <a:solidFill>
                  <a:srgbClr val="002060"/>
                </a:solidFill>
              </a:rPr>
              <a:t>2021</a:t>
            </a:r>
          </a:p>
        </p:txBody>
      </p:sp>
      <p:sp>
        <p:nvSpPr>
          <p:cNvPr id="28" name="TextBox 27">
            <a:extLst>
              <a:ext uri="{FF2B5EF4-FFF2-40B4-BE49-F238E27FC236}">
                <a16:creationId xmlns:a16="http://schemas.microsoft.com/office/drawing/2014/main" id="{C6F9229F-9D74-454B-8A6C-E3A349BCDC9F}"/>
              </a:ext>
            </a:extLst>
          </p:cNvPr>
          <p:cNvSpPr txBox="1"/>
          <p:nvPr/>
        </p:nvSpPr>
        <p:spPr>
          <a:xfrm>
            <a:off x="10086777" y="5877661"/>
            <a:ext cx="1040670" cy="369332"/>
          </a:xfrm>
          <a:prstGeom prst="rect">
            <a:avLst/>
          </a:prstGeom>
          <a:noFill/>
        </p:spPr>
        <p:txBody>
          <a:bodyPr wrap="none" rtlCol="0">
            <a:spAutoFit/>
          </a:bodyPr>
          <a:lstStyle/>
          <a:p>
            <a:r>
              <a:rPr lang="en-US" dirty="0"/>
              <a:t>Apr </a:t>
            </a:r>
            <a:r>
              <a:rPr lang="ru-RU" dirty="0"/>
              <a:t>2021</a:t>
            </a:r>
          </a:p>
        </p:txBody>
      </p:sp>
    </p:spTree>
    <p:extLst>
      <p:ext uri="{BB962C8B-B14F-4D97-AF65-F5344CB8AC3E}">
        <p14:creationId xmlns:p14="http://schemas.microsoft.com/office/powerpoint/2010/main" val="128494601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6165C8-84D9-465F-8CC8-D382F0E1D64A}"/>
              </a:ext>
            </a:extLst>
          </p:cNvPr>
          <p:cNvSpPr txBox="1"/>
          <p:nvPr/>
        </p:nvSpPr>
        <p:spPr>
          <a:xfrm>
            <a:off x="767408" y="1844824"/>
            <a:ext cx="10447076" cy="2514663"/>
          </a:xfrm>
          <a:prstGeom prst="rect">
            <a:avLst/>
          </a:prstGeom>
          <a:noFill/>
        </p:spPr>
        <p:txBody>
          <a:bodyPr wrap="square">
            <a:spAutoFit/>
          </a:bodyPr>
          <a:lstStyle/>
          <a:p>
            <a:pPr marL="285750" indent="-285750" algn="just">
              <a:lnSpc>
                <a:spcPct val="110000"/>
              </a:lnSpc>
              <a:buFont typeface="Arial" panose="020B0604020202020204" pitchFamily="34" charset="0"/>
              <a:buChar char="•"/>
            </a:pPr>
            <a:r>
              <a:rPr lang="ru-RU" sz="1800" b="1" dirty="0">
                <a:ea typeface="Cambria" panose="02040503050406030204" pitchFamily="18" charset="0"/>
                <a:cs typeface="Arial" panose="020B0604020202020204" pitchFamily="34" charset="0"/>
              </a:rPr>
              <a:t>11.02.2021 </a:t>
            </a:r>
            <a:r>
              <a:rPr lang="en-US" dirty="0">
                <a:ea typeface="Cambria" panose="02040503050406030204" pitchFamily="18" charset="0"/>
                <a:cs typeface="Arial" panose="020B0604020202020204" pitchFamily="34" charset="0"/>
              </a:rPr>
              <a:t>Transesophageal echocardiography:</a:t>
            </a:r>
            <a:r>
              <a:rPr lang="ru-RU" sz="1800" dirty="0">
                <a:ea typeface="Cambria" panose="02040503050406030204" pitchFamily="18" charset="0"/>
                <a:cs typeface="Arial" panose="020B0604020202020204" pitchFamily="34" charset="0"/>
              </a:rPr>
              <a:t> </a:t>
            </a:r>
            <a:r>
              <a:rPr lang="en-US" dirty="0">
                <a:ea typeface="Cambria" panose="02040503050406030204" pitchFamily="18" charset="0"/>
                <a:cs typeface="Arial" panose="020B0604020202020204" pitchFamily="34" charset="0"/>
              </a:rPr>
              <a:t>no data for the presence of thrombosis of the cavities of the heart</a:t>
            </a:r>
            <a:r>
              <a:rPr lang="ru-RU" sz="1800" dirty="0">
                <a:ea typeface="Cambria" panose="02040503050406030204" pitchFamily="18" charset="0"/>
                <a:cs typeface="Arial" panose="020B0604020202020204" pitchFamily="34" charset="0"/>
              </a:rPr>
              <a:t>. </a:t>
            </a:r>
            <a:r>
              <a:rPr lang="en-US" dirty="0">
                <a:ea typeface="Cambria" panose="02040503050406030204" pitchFamily="18" charset="0"/>
                <a:cs typeface="Arial" panose="020B0604020202020204" pitchFamily="34" charset="0"/>
              </a:rPr>
              <a:t>Electrical cardioversion (200 J) - sinus rhythm restored. Amiodarone 150 mg IV, Amiodarone 200 mg QD orally.</a:t>
            </a:r>
            <a:endParaRPr lang="ru-RU" sz="1800" dirty="0">
              <a:ea typeface="Cambria" panose="02040503050406030204" pitchFamily="18" charset="0"/>
              <a:cs typeface="Arial" panose="020B0604020202020204" pitchFamily="34" charset="0"/>
            </a:endParaRPr>
          </a:p>
          <a:p>
            <a:pPr marL="285750" indent="-285750" algn="just">
              <a:lnSpc>
                <a:spcPct val="110000"/>
              </a:lnSpc>
              <a:buFont typeface="Arial" panose="020B0604020202020204" pitchFamily="34" charset="0"/>
              <a:buChar char="•"/>
            </a:pPr>
            <a:r>
              <a:rPr lang="ru-RU" sz="1800" b="1" dirty="0">
                <a:ea typeface="Cambria" panose="02040503050406030204" pitchFamily="18" charset="0"/>
                <a:cs typeface="Arial" panose="020B0604020202020204" pitchFamily="34" charset="0"/>
              </a:rPr>
              <a:t>11.02.2021</a:t>
            </a:r>
            <a:r>
              <a:rPr lang="ru-RU" sz="1800" dirty="0">
                <a:ea typeface="Cambria" panose="02040503050406030204" pitchFamily="18" charset="0"/>
                <a:cs typeface="Arial" panose="020B0604020202020204" pitchFamily="34" charset="0"/>
              </a:rPr>
              <a:t> </a:t>
            </a:r>
            <a:r>
              <a:rPr lang="en-US" dirty="0">
                <a:ea typeface="Cambria" panose="02040503050406030204" pitchFamily="18" charset="0"/>
                <a:cs typeface="Arial" panose="020B0604020202020204" pitchFamily="34" charset="0"/>
              </a:rPr>
              <a:t>Recurrence of atrial flutter 2:1. Sinus rhythm was restored after intravenous infusion of amiodarone (150 mg bolus + 900 mg drip).</a:t>
            </a:r>
            <a:endParaRPr lang="ru-RU" sz="1800" dirty="0">
              <a:ea typeface="Cambria" panose="02040503050406030204" pitchFamily="18" charset="0"/>
              <a:cs typeface="Arial" panose="020B0604020202020204" pitchFamily="34" charset="0"/>
            </a:endParaRPr>
          </a:p>
          <a:p>
            <a:pPr marL="285750" indent="-285750" algn="just">
              <a:lnSpc>
                <a:spcPct val="110000"/>
              </a:lnSpc>
              <a:buFont typeface="Arial" panose="020B0604020202020204" pitchFamily="34" charset="0"/>
              <a:buChar char="•"/>
            </a:pPr>
            <a:r>
              <a:rPr lang="ru-RU" sz="1800" b="1" dirty="0">
                <a:ea typeface="Cambria" panose="02040503050406030204" pitchFamily="18" charset="0"/>
                <a:cs typeface="Arial" panose="020B0604020202020204" pitchFamily="34" charset="0"/>
              </a:rPr>
              <a:t>12.02.2021</a:t>
            </a:r>
            <a:r>
              <a:rPr lang="ru-RU" sz="1800" dirty="0">
                <a:ea typeface="Cambria" panose="02040503050406030204" pitchFamily="18" charset="0"/>
                <a:cs typeface="Arial" panose="020B0604020202020204" pitchFamily="34" charset="0"/>
              </a:rPr>
              <a:t> </a:t>
            </a:r>
            <a:r>
              <a:rPr lang="en-US" dirty="0">
                <a:ea typeface="Cambria" panose="02040503050406030204" pitchFamily="18" charset="0"/>
                <a:cs typeface="Arial" panose="020B0604020202020204" pitchFamily="34" charset="0"/>
              </a:rPr>
              <a:t>Bisoprolol – dose reduced to 2.5 mg QD, Amiodarone 200 mg QD.</a:t>
            </a:r>
            <a:r>
              <a:rPr lang="ru-RU" sz="1800" dirty="0">
                <a:ea typeface="Cambria" panose="02040503050406030204" pitchFamily="18" charset="0"/>
                <a:cs typeface="Arial" panose="020B0604020202020204" pitchFamily="34" charset="0"/>
              </a:rPr>
              <a:t> </a:t>
            </a:r>
          </a:p>
          <a:p>
            <a:pPr marL="285750" indent="-285750" algn="just">
              <a:lnSpc>
                <a:spcPct val="110000"/>
              </a:lnSpc>
              <a:buFont typeface="Arial" panose="020B0604020202020204" pitchFamily="34" charset="0"/>
              <a:buChar char="•"/>
            </a:pPr>
            <a:r>
              <a:rPr lang="ru-RU" sz="1800" b="1" dirty="0">
                <a:ea typeface="Cambria" panose="02040503050406030204" pitchFamily="18" charset="0"/>
                <a:cs typeface="Arial" panose="020B0604020202020204" pitchFamily="34" charset="0"/>
              </a:rPr>
              <a:t>15.02.2021</a:t>
            </a:r>
            <a:r>
              <a:rPr lang="ru-RU" sz="1800" dirty="0">
                <a:ea typeface="Cambria" panose="02040503050406030204" pitchFamily="18" charset="0"/>
                <a:cs typeface="Arial" panose="020B0604020202020204" pitchFamily="34" charset="0"/>
              </a:rPr>
              <a:t> </a:t>
            </a:r>
            <a:r>
              <a:rPr lang="en-US" dirty="0">
                <a:ea typeface="Cambria" panose="02040503050406030204" pitchFamily="18" charset="0"/>
                <a:cs typeface="Arial" panose="020B0604020202020204" pitchFamily="34" charset="0"/>
              </a:rPr>
              <a:t>Perindopril canceled</a:t>
            </a:r>
            <a:endParaRPr lang="ru-RU" sz="1800" dirty="0">
              <a:ea typeface="Cambria" panose="02040503050406030204" pitchFamily="18" charset="0"/>
              <a:cs typeface="Arial" panose="020B0604020202020204" pitchFamily="34" charset="0"/>
            </a:endParaRPr>
          </a:p>
          <a:p>
            <a:pPr marL="285750" indent="-285750" algn="just">
              <a:lnSpc>
                <a:spcPct val="110000"/>
              </a:lnSpc>
              <a:buFont typeface="Arial" panose="020B0604020202020204" pitchFamily="34" charset="0"/>
              <a:buChar char="•"/>
            </a:pPr>
            <a:r>
              <a:rPr lang="ru-RU" sz="1800" b="1" dirty="0">
                <a:ea typeface="Cambria" panose="02040503050406030204" pitchFamily="18" charset="0"/>
                <a:cs typeface="Arial" panose="020B0604020202020204" pitchFamily="34" charset="0"/>
              </a:rPr>
              <a:t>17.02.2021</a:t>
            </a:r>
            <a:r>
              <a:rPr lang="ru-RU" sz="1800" dirty="0">
                <a:ea typeface="Cambria" panose="02040503050406030204" pitchFamily="18" charset="0"/>
                <a:cs typeface="Arial" panose="020B0604020202020204" pitchFamily="34" charset="0"/>
              </a:rPr>
              <a:t> </a:t>
            </a:r>
            <a:r>
              <a:rPr lang="en-US" dirty="0">
                <a:ea typeface="Cambria" panose="02040503050406030204" pitchFamily="18" charset="0"/>
                <a:cs typeface="Arial" panose="020B0604020202020204" pitchFamily="34" charset="0"/>
              </a:rPr>
              <a:t>Dapagliflozin 10 mg QD and Sacubitril</a:t>
            </a:r>
            <a:r>
              <a:rPr lang="ru-RU" dirty="0">
                <a:ea typeface="Cambria" panose="02040503050406030204" pitchFamily="18" charset="0"/>
                <a:cs typeface="Arial" panose="020B0604020202020204" pitchFamily="34" charset="0"/>
              </a:rPr>
              <a:t>/</a:t>
            </a:r>
            <a:r>
              <a:rPr lang="en-US" dirty="0">
                <a:ea typeface="Cambria" panose="02040503050406030204" pitchFamily="18" charset="0"/>
                <a:cs typeface="Arial" panose="020B0604020202020204" pitchFamily="34" charset="0"/>
              </a:rPr>
              <a:t>Valsartan 50 mg BID</a:t>
            </a:r>
            <a:endParaRPr lang="ru-RU" sz="1800" dirty="0">
              <a:ea typeface="Cambria" panose="02040503050406030204" pitchFamily="18" charset="0"/>
              <a:cs typeface="Arial" panose="020B0604020202020204" pitchFamily="34" charset="0"/>
            </a:endParaRPr>
          </a:p>
        </p:txBody>
      </p:sp>
      <p:sp>
        <p:nvSpPr>
          <p:cNvPr id="14" name="Text Placeholder 1">
            <a:extLst>
              <a:ext uri="{FF2B5EF4-FFF2-40B4-BE49-F238E27FC236}">
                <a16:creationId xmlns:a16="http://schemas.microsoft.com/office/drawing/2014/main" id="{0539544F-7833-4284-9409-2ED30EDDDDCE}"/>
              </a:ext>
            </a:extLst>
          </p:cNvPr>
          <p:cNvSpPr txBox="1">
            <a:spLocks/>
          </p:cNvSpPr>
          <p:nvPr/>
        </p:nvSpPr>
        <p:spPr>
          <a:xfrm>
            <a:off x="1415479" y="836712"/>
            <a:ext cx="4549385" cy="720082"/>
          </a:xfrm>
          <a:prstGeom prst="rect">
            <a:avLst/>
          </a:prstGeom>
        </p:spPr>
        <p:txBody>
          <a:bodyPr/>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algn="ctr"/>
            <a:r>
              <a:rPr lang="en-US" b="1" dirty="0">
                <a:solidFill>
                  <a:schemeClr val="tx2"/>
                </a:solidFill>
                <a:latin typeface="+mn-lt"/>
                <a:ea typeface="Cambria" panose="02040503050406030204" pitchFamily="18" charset="0"/>
                <a:cs typeface="Arial" panose="020B0604020202020204" pitchFamily="34" charset="0"/>
              </a:rPr>
              <a:t>Patient K., male, 35 years old</a:t>
            </a:r>
            <a:endParaRPr lang="ru-RU" b="1" dirty="0">
              <a:solidFill>
                <a:schemeClr val="tx2"/>
              </a:solidFill>
              <a:latin typeface="+mn-lt"/>
              <a:ea typeface="Cambria" panose="02040503050406030204" pitchFamily="18" charset="0"/>
              <a:cs typeface="Arial" panose="020B0604020202020204" pitchFamily="34" charset="0"/>
            </a:endParaRPr>
          </a:p>
          <a:p>
            <a:pPr algn="ctr"/>
            <a:endParaRPr lang="ru-RU" b="1" dirty="0">
              <a:solidFill>
                <a:schemeClr val="tx2"/>
              </a:solidFill>
              <a:latin typeface="+mn-lt"/>
              <a:ea typeface="Cambria" panose="02040503050406030204" pitchFamily="18" charset="0"/>
              <a:cs typeface="Arial" panose="020B0604020202020204" pitchFamily="34" charset="0"/>
            </a:endParaRPr>
          </a:p>
        </p:txBody>
      </p:sp>
      <p:cxnSp>
        <p:nvCxnSpPr>
          <p:cNvPr id="15" name="Прямая со стрелкой 14">
            <a:extLst>
              <a:ext uri="{FF2B5EF4-FFF2-40B4-BE49-F238E27FC236}">
                <a16:creationId xmlns:a16="http://schemas.microsoft.com/office/drawing/2014/main" id="{7609964C-93EF-40C6-A6B7-60F28F723D49}"/>
              </a:ext>
            </a:extLst>
          </p:cNvPr>
          <p:cNvCxnSpPr>
            <a:cxnSpLocks/>
          </p:cNvCxnSpPr>
          <p:nvPr/>
        </p:nvCxnSpPr>
        <p:spPr>
          <a:xfrm flipH="1" flipV="1">
            <a:off x="4762500" y="4426742"/>
            <a:ext cx="1846116" cy="12982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6" name="Рисунок 15">
            <a:extLst>
              <a:ext uri="{FF2B5EF4-FFF2-40B4-BE49-F238E27FC236}">
                <a16:creationId xmlns:a16="http://schemas.microsoft.com/office/drawing/2014/main" id="{219F1F5C-AEB8-4408-AC70-43F756CC9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17" name="Picture 2">
            <a:extLst>
              <a:ext uri="{FF2B5EF4-FFF2-40B4-BE49-F238E27FC236}">
                <a16:creationId xmlns:a16="http://schemas.microsoft.com/office/drawing/2014/main" id="{587A7766-231E-487E-A0CC-5E7D3C1107F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Стрелка: вправо 17">
            <a:extLst>
              <a:ext uri="{FF2B5EF4-FFF2-40B4-BE49-F238E27FC236}">
                <a16:creationId xmlns:a16="http://schemas.microsoft.com/office/drawing/2014/main" id="{35299870-2B0E-4E19-B346-84F8ACD4F56D}"/>
              </a:ext>
            </a:extLst>
          </p:cNvPr>
          <p:cNvSpPr/>
          <p:nvPr/>
        </p:nvSpPr>
        <p:spPr>
          <a:xfrm>
            <a:off x="350873" y="5571463"/>
            <a:ext cx="11266968" cy="9635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19" name="TextBox 18">
            <a:extLst>
              <a:ext uri="{FF2B5EF4-FFF2-40B4-BE49-F238E27FC236}">
                <a16:creationId xmlns:a16="http://schemas.microsoft.com/office/drawing/2014/main" id="{34682990-4F22-4CDA-B055-FF591A1550BB}"/>
              </a:ext>
            </a:extLst>
          </p:cNvPr>
          <p:cNvSpPr txBox="1"/>
          <p:nvPr/>
        </p:nvSpPr>
        <p:spPr>
          <a:xfrm>
            <a:off x="382772" y="5877661"/>
            <a:ext cx="1079719" cy="369332"/>
          </a:xfrm>
          <a:prstGeom prst="rect">
            <a:avLst/>
          </a:prstGeom>
          <a:noFill/>
        </p:spPr>
        <p:txBody>
          <a:bodyPr wrap="none" rtlCol="0">
            <a:spAutoFit/>
          </a:bodyPr>
          <a:lstStyle/>
          <a:p>
            <a:r>
              <a:rPr lang="en-US" dirty="0">
                <a:solidFill>
                  <a:srgbClr val="002060"/>
                </a:solidFill>
              </a:rPr>
              <a:t>Nov </a:t>
            </a:r>
            <a:r>
              <a:rPr lang="ru-RU" dirty="0">
                <a:solidFill>
                  <a:srgbClr val="002060"/>
                </a:solidFill>
              </a:rPr>
              <a:t>2020</a:t>
            </a:r>
          </a:p>
        </p:txBody>
      </p:sp>
      <p:sp>
        <p:nvSpPr>
          <p:cNvPr id="20" name="TextBox 19">
            <a:extLst>
              <a:ext uri="{FF2B5EF4-FFF2-40B4-BE49-F238E27FC236}">
                <a16:creationId xmlns:a16="http://schemas.microsoft.com/office/drawing/2014/main" id="{610EC613-C8FB-45CA-8ED1-579CAEE96DDB}"/>
              </a:ext>
            </a:extLst>
          </p:cNvPr>
          <p:cNvSpPr txBox="1"/>
          <p:nvPr/>
        </p:nvSpPr>
        <p:spPr>
          <a:xfrm>
            <a:off x="2172477" y="5877661"/>
            <a:ext cx="1061509" cy="369332"/>
          </a:xfrm>
          <a:prstGeom prst="rect">
            <a:avLst/>
          </a:prstGeom>
          <a:noFill/>
        </p:spPr>
        <p:txBody>
          <a:bodyPr wrap="none" rtlCol="0">
            <a:spAutoFit/>
          </a:bodyPr>
          <a:lstStyle/>
          <a:p>
            <a:r>
              <a:rPr lang="en-US" dirty="0">
                <a:solidFill>
                  <a:srgbClr val="002060"/>
                </a:solidFill>
              </a:rPr>
              <a:t>Dec </a:t>
            </a:r>
            <a:r>
              <a:rPr lang="ru-RU" dirty="0">
                <a:solidFill>
                  <a:srgbClr val="002060"/>
                </a:solidFill>
              </a:rPr>
              <a:t>2020</a:t>
            </a:r>
          </a:p>
        </p:txBody>
      </p:sp>
      <p:sp>
        <p:nvSpPr>
          <p:cNvPr id="21" name="TextBox 20">
            <a:extLst>
              <a:ext uri="{FF2B5EF4-FFF2-40B4-BE49-F238E27FC236}">
                <a16:creationId xmlns:a16="http://schemas.microsoft.com/office/drawing/2014/main" id="{0431BC25-E2CF-42CF-82F1-2ADD1C7D796B}"/>
              </a:ext>
            </a:extLst>
          </p:cNvPr>
          <p:cNvSpPr txBox="1"/>
          <p:nvPr/>
        </p:nvSpPr>
        <p:spPr>
          <a:xfrm>
            <a:off x="4142933" y="5878502"/>
            <a:ext cx="1011815" cy="369332"/>
          </a:xfrm>
          <a:prstGeom prst="rect">
            <a:avLst/>
          </a:prstGeom>
          <a:noFill/>
        </p:spPr>
        <p:txBody>
          <a:bodyPr wrap="none" rtlCol="0">
            <a:spAutoFit/>
          </a:bodyPr>
          <a:lstStyle/>
          <a:p>
            <a:r>
              <a:rPr lang="en-US" dirty="0">
                <a:solidFill>
                  <a:srgbClr val="002060"/>
                </a:solidFill>
              </a:rPr>
              <a:t>Jan </a:t>
            </a:r>
            <a:r>
              <a:rPr lang="ru-RU" dirty="0">
                <a:solidFill>
                  <a:srgbClr val="002060"/>
                </a:solidFill>
              </a:rPr>
              <a:t>2021</a:t>
            </a:r>
          </a:p>
        </p:txBody>
      </p:sp>
      <p:sp>
        <p:nvSpPr>
          <p:cNvPr id="22" name="TextBox 21">
            <a:extLst>
              <a:ext uri="{FF2B5EF4-FFF2-40B4-BE49-F238E27FC236}">
                <a16:creationId xmlns:a16="http://schemas.microsoft.com/office/drawing/2014/main" id="{3BA54D33-A541-44E1-918A-2CF4E9E4DB62}"/>
              </a:ext>
            </a:extLst>
          </p:cNvPr>
          <p:cNvSpPr txBox="1"/>
          <p:nvPr/>
        </p:nvSpPr>
        <p:spPr>
          <a:xfrm>
            <a:off x="6169839" y="5878502"/>
            <a:ext cx="1045286" cy="369332"/>
          </a:xfrm>
          <a:prstGeom prst="rect">
            <a:avLst/>
          </a:prstGeom>
          <a:noFill/>
        </p:spPr>
        <p:txBody>
          <a:bodyPr wrap="none" rtlCol="0">
            <a:spAutoFit/>
          </a:bodyPr>
          <a:lstStyle/>
          <a:p>
            <a:r>
              <a:rPr lang="en-US" b="1" dirty="0">
                <a:solidFill>
                  <a:srgbClr val="002060"/>
                </a:solidFill>
              </a:rPr>
              <a:t>Feb </a:t>
            </a:r>
            <a:r>
              <a:rPr lang="ru-RU" b="1" dirty="0">
                <a:solidFill>
                  <a:srgbClr val="002060"/>
                </a:solidFill>
              </a:rPr>
              <a:t>2021</a:t>
            </a:r>
          </a:p>
        </p:txBody>
      </p:sp>
      <p:sp>
        <p:nvSpPr>
          <p:cNvPr id="23" name="TextBox 22">
            <a:extLst>
              <a:ext uri="{FF2B5EF4-FFF2-40B4-BE49-F238E27FC236}">
                <a16:creationId xmlns:a16="http://schemas.microsoft.com/office/drawing/2014/main" id="{C3141C0A-AE73-4DB6-B04D-B8B9F5C65FF3}"/>
              </a:ext>
            </a:extLst>
          </p:cNvPr>
          <p:cNvSpPr txBox="1"/>
          <p:nvPr/>
        </p:nvSpPr>
        <p:spPr>
          <a:xfrm>
            <a:off x="8267882" y="5877661"/>
            <a:ext cx="1093569" cy="369332"/>
          </a:xfrm>
          <a:prstGeom prst="rect">
            <a:avLst/>
          </a:prstGeom>
          <a:noFill/>
        </p:spPr>
        <p:txBody>
          <a:bodyPr wrap="none" rtlCol="0">
            <a:spAutoFit/>
          </a:bodyPr>
          <a:lstStyle/>
          <a:p>
            <a:r>
              <a:rPr lang="en-US" dirty="0">
                <a:solidFill>
                  <a:srgbClr val="002060"/>
                </a:solidFill>
              </a:rPr>
              <a:t>Mar </a:t>
            </a:r>
            <a:r>
              <a:rPr lang="ru-RU" dirty="0">
                <a:solidFill>
                  <a:srgbClr val="002060"/>
                </a:solidFill>
              </a:rPr>
              <a:t>2021</a:t>
            </a:r>
          </a:p>
        </p:txBody>
      </p:sp>
      <p:sp>
        <p:nvSpPr>
          <p:cNvPr id="24" name="TextBox 23">
            <a:extLst>
              <a:ext uri="{FF2B5EF4-FFF2-40B4-BE49-F238E27FC236}">
                <a16:creationId xmlns:a16="http://schemas.microsoft.com/office/drawing/2014/main" id="{EE7658DF-690E-4B9B-A0F3-E531F7908075}"/>
              </a:ext>
            </a:extLst>
          </p:cNvPr>
          <p:cNvSpPr txBox="1"/>
          <p:nvPr/>
        </p:nvSpPr>
        <p:spPr>
          <a:xfrm>
            <a:off x="10086777" y="5877661"/>
            <a:ext cx="1040670" cy="369332"/>
          </a:xfrm>
          <a:prstGeom prst="rect">
            <a:avLst/>
          </a:prstGeom>
          <a:noFill/>
        </p:spPr>
        <p:txBody>
          <a:bodyPr wrap="none" rtlCol="0">
            <a:spAutoFit/>
          </a:bodyPr>
          <a:lstStyle/>
          <a:p>
            <a:r>
              <a:rPr lang="en-US" dirty="0"/>
              <a:t>Apr </a:t>
            </a:r>
            <a:r>
              <a:rPr lang="ru-RU" dirty="0"/>
              <a:t>2021</a:t>
            </a:r>
          </a:p>
        </p:txBody>
      </p:sp>
    </p:spTree>
    <p:extLst>
      <p:ext uri="{BB962C8B-B14F-4D97-AF65-F5344CB8AC3E}">
        <p14:creationId xmlns:p14="http://schemas.microsoft.com/office/powerpoint/2010/main" val="28382120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6165C8-84D9-465F-8CC8-D382F0E1D64A}"/>
              </a:ext>
            </a:extLst>
          </p:cNvPr>
          <p:cNvSpPr txBox="1"/>
          <p:nvPr/>
        </p:nvSpPr>
        <p:spPr>
          <a:xfrm>
            <a:off x="767408" y="1844824"/>
            <a:ext cx="10447076" cy="2783839"/>
          </a:xfrm>
          <a:prstGeom prst="rect">
            <a:avLst/>
          </a:prstGeom>
          <a:noFill/>
        </p:spPr>
        <p:txBody>
          <a:bodyPr wrap="square">
            <a:spAutoFit/>
          </a:bodyPr>
          <a:lstStyle/>
          <a:p>
            <a:pPr marL="285750" indent="-285750">
              <a:lnSpc>
                <a:spcPct val="110000"/>
              </a:lnSpc>
              <a:buFont typeface="Arial" panose="020B0604020202020204" pitchFamily="34" charset="0"/>
              <a:buChar char="•"/>
            </a:pPr>
            <a:r>
              <a:rPr lang="en-US" sz="2000" dirty="0">
                <a:ea typeface="Cambria" panose="02040503050406030204" pitchFamily="18" charset="0"/>
                <a:cs typeface="Arial" panose="020B0604020202020204" pitchFamily="34" charset="0"/>
              </a:rPr>
              <a:t>Sacubitril</a:t>
            </a:r>
            <a:r>
              <a:rPr lang="ru-RU" sz="2000" dirty="0">
                <a:ea typeface="Cambria" panose="02040503050406030204" pitchFamily="18" charset="0"/>
                <a:cs typeface="Arial" panose="020B0604020202020204" pitchFamily="34" charset="0"/>
              </a:rPr>
              <a:t>/</a:t>
            </a:r>
            <a:r>
              <a:rPr lang="en-US" sz="2000" dirty="0">
                <a:ea typeface="Cambria" panose="02040503050406030204" pitchFamily="18" charset="0"/>
                <a:cs typeface="Arial" panose="020B0604020202020204" pitchFamily="34" charset="0"/>
              </a:rPr>
              <a:t>Valsartan </a:t>
            </a:r>
            <a:r>
              <a:rPr lang="ru-RU" sz="2000" dirty="0">
                <a:ea typeface="Cambria" panose="02040503050406030204" pitchFamily="18" charset="0"/>
                <a:cs typeface="Arial" panose="020B0604020202020204" pitchFamily="34" charset="0"/>
              </a:rPr>
              <a:t>10</a:t>
            </a:r>
            <a:r>
              <a:rPr lang="en-US" sz="2000" dirty="0">
                <a:ea typeface="Cambria" panose="02040503050406030204" pitchFamily="18" charset="0"/>
                <a:cs typeface="Arial" panose="020B0604020202020204" pitchFamily="34" charset="0"/>
              </a:rPr>
              <a:t>0 mg BID</a:t>
            </a:r>
            <a:endParaRPr lang="ru-RU" sz="2000" dirty="0">
              <a:ea typeface="Cambria" panose="02040503050406030204" pitchFamily="18" charset="0"/>
              <a:cs typeface="Arial" panose="020B0604020202020204" pitchFamily="34" charset="0"/>
            </a:endParaRPr>
          </a:p>
          <a:p>
            <a:pPr marL="285750" indent="-285750">
              <a:lnSpc>
                <a:spcPct val="110000"/>
              </a:lnSpc>
              <a:buFont typeface="Arial" panose="020B0604020202020204" pitchFamily="34" charset="0"/>
              <a:buChar char="•"/>
            </a:pPr>
            <a:r>
              <a:rPr lang="en-US" sz="2000" dirty="0">
                <a:ea typeface="Cambria" panose="02040503050406030204" pitchFamily="18" charset="0"/>
                <a:cs typeface="Arial" panose="020B0604020202020204" pitchFamily="34" charset="0"/>
              </a:rPr>
              <a:t>Dapagliflozin 10 mg QD</a:t>
            </a:r>
            <a:endParaRPr lang="ru-RU" sz="2000" dirty="0">
              <a:ea typeface="Cambria" panose="02040503050406030204" pitchFamily="18" charset="0"/>
              <a:cs typeface="Arial" panose="020B0604020202020204" pitchFamily="34" charset="0"/>
            </a:endParaRPr>
          </a:p>
          <a:p>
            <a:pPr marL="285750" indent="-285750">
              <a:lnSpc>
                <a:spcPct val="110000"/>
              </a:lnSpc>
              <a:buFont typeface="Arial" panose="020B0604020202020204" pitchFamily="34" charset="0"/>
              <a:buChar char="•"/>
            </a:pPr>
            <a:r>
              <a:rPr lang="en-US" sz="2000" dirty="0">
                <a:ea typeface="Cambria" panose="02040503050406030204" pitchFamily="18" charset="0"/>
                <a:cs typeface="Arial" panose="020B0604020202020204" pitchFamily="34" charset="0"/>
              </a:rPr>
              <a:t>Eplerenone 25 mg QD</a:t>
            </a:r>
            <a:endParaRPr lang="ru-RU" sz="2000" dirty="0">
              <a:ea typeface="Cambria" panose="02040503050406030204" pitchFamily="18" charset="0"/>
              <a:cs typeface="Arial" panose="020B0604020202020204" pitchFamily="34" charset="0"/>
            </a:endParaRPr>
          </a:p>
          <a:p>
            <a:pPr marL="285750" indent="-285750">
              <a:lnSpc>
                <a:spcPct val="110000"/>
              </a:lnSpc>
              <a:buFont typeface="Arial" panose="020B0604020202020204" pitchFamily="34" charset="0"/>
              <a:buChar char="•"/>
            </a:pPr>
            <a:r>
              <a:rPr lang="en-US" sz="2000" dirty="0">
                <a:ea typeface="Cambria" panose="02040503050406030204" pitchFamily="18" charset="0"/>
                <a:cs typeface="Arial" panose="020B0604020202020204" pitchFamily="34" charset="0"/>
              </a:rPr>
              <a:t>Amiodarone 200 mg QD</a:t>
            </a:r>
            <a:endParaRPr lang="ru-RU" sz="2000" dirty="0">
              <a:ea typeface="Cambria" panose="02040503050406030204" pitchFamily="18" charset="0"/>
              <a:cs typeface="Arial" panose="020B0604020202020204" pitchFamily="34" charset="0"/>
            </a:endParaRPr>
          </a:p>
          <a:p>
            <a:pPr marL="285750" indent="-285750">
              <a:lnSpc>
                <a:spcPct val="110000"/>
              </a:lnSpc>
              <a:buFont typeface="Arial" panose="020B0604020202020204" pitchFamily="34" charset="0"/>
              <a:buChar char="•"/>
            </a:pPr>
            <a:r>
              <a:rPr lang="en-US" sz="2000" dirty="0">
                <a:ea typeface="Cambria" panose="02040503050406030204" pitchFamily="18" charset="0"/>
                <a:cs typeface="Arial" panose="020B0604020202020204" pitchFamily="34" charset="0"/>
              </a:rPr>
              <a:t>Bisoprolol 2.5 mg QD</a:t>
            </a:r>
            <a:endParaRPr lang="ru-RU" sz="2000" dirty="0">
              <a:ea typeface="Cambria" panose="02040503050406030204" pitchFamily="18" charset="0"/>
              <a:cs typeface="Arial" panose="020B0604020202020204" pitchFamily="34" charset="0"/>
            </a:endParaRPr>
          </a:p>
          <a:p>
            <a:pPr marL="285750" indent="-285750">
              <a:lnSpc>
                <a:spcPct val="110000"/>
              </a:lnSpc>
              <a:buFont typeface="Arial" panose="020B0604020202020204" pitchFamily="34" charset="0"/>
              <a:buChar char="•"/>
            </a:pPr>
            <a:r>
              <a:rPr lang="en-US" sz="2000" dirty="0">
                <a:ea typeface="Cambria" panose="02040503050406030204" pitchFamily="18" charset="0"/>
                <a:cs typeface="Arial" panose="020B0604020202020204" pitchFamily="34" charset="0"/>
              </a:rPr>
              <a:t>Apixaban 5 mg BID</a:t>
            </a:r>
            <a:endParaRPr lang="ru-RU" sz="2000" dirty="0">
              <a:ea typeface="Cambria" panose="02040503050406030204" pitchFamily="18" charset="0"/>
              <a:cs typeface="Arial" panose="020B0604020202020204" pitchFamily="34" charset="0"/>
            </a:endParaRPr>
          </a:p>
          <a:p>
            <a:pPr marL="285750" indent="-285750">
              <a:lnSpc>
                <a:spcPct val="110000"/>
              </a:lnSpc>
              <a:buFont typeface="Arial" panose="020B0604020202020204" pitchFamily="34" charset="0"/>
              <a:buChar char="•"/>
            </a:pPr>
            <a:r>
              <a:rPr lang="en-US" sz="2000" dirty="0">
                <a:ea typeface="Cambria" panose="02040503050406030204" pitchFamily="18" charset="0"/>
                <a:cs typeface="Arial" panose="020B0604020202020204" pitchFamily="34" charset="0"/>
              </a:rPr>
              <a:t>Methylprednisolone 4 mg QD</a:t>
            </a:r>
            <a:endParaRPr lang="ru-RU" sz="2000" dirty="0">
              <a:ea typeface="Cambria" panose="02040503050406030204" pitchFamily="18" charset="0"/>
              <a:cs typeface="Arial" panose="020B0604020202020204" pitchFamily="34" charset="0"/>
            </a:endParaRPr>
          </a:p>
          <a:p>
            <a:pPr marL="285750" indent="-285750">
              <a:lnSpc>
                <a:spcPct val="110000"/>
              </a:lnSpc>
              <a:buFont typeface="Arial" panose="020B0604020202020204" pitchFamily="34" charset="0"/>
              <a:buChar char="•"/>
            </a:pPr>
            <a:r>
              <a:rPr lang="en-US" sz="2000" dirty="0">
                <a:ea typeface="Cambria" panose="02040503050406030204" pitchFamily="18" charset="0"/>
                <a:cs typeface="Arial" panose="020B0604020202020204" pitchFamily="34" charset="0"/>
              </a:rPr>
              <a:t>Colchicine 0.5 mg BID</a:t>
            </a:r>
            <a:endParaRPr lang="ru-RU" sz="2000" dirty="0">
              <a:ea typeface="Cambria" panose="02040503050406030204" pitchFamily="18" charset="0"/>
              <a:cs typeface="Arial" panose="020B0604020202020204" pitchFamily="34" charset="0"/>
            </a:endParaRPr>
          </a:p>
        </p:txBody>
      </p:sp>
      <p:sp>
        <p:nvSpPr>
          <p:cNvPr id="14" name="Text Placeholder 1">
            <a:extLst>
              <a:ext uri="{FF2B5EF4-FFF2-40B4-BE49-F238E27FC236}">
                <a16:creationId xmlns:a16="http://schemas.microsoft.com/office/drawing/2014/main" id="{22DAC490-B273-41AF-AF87-C049D279E308}"/>
              </a:ext>
            </a:extLst>
          </p:cNvPr>
          <p:cNvSpPr txBox="1">
            <a:spLocks/>
          </p:cNvSpPr>
          <p:nvPr/>
        </p:nvSpPr>
        <p:spPr>
          <a:xfrm>
            <a:off x="1415479" y="836712"/>
            <a:ext cx="4549385" cy="720082"/>
          </a:xfrm>
          <a:prstGeom prst="rect">
            <a:avLst/>
          </a:prstGeom>
        </p:spPr>
        <p:txBody>
          <a:bodyPr/>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algn="ctr"/>
            <a:r>
              <a:rPr lang="en-US" b="1" dirty="0">
                <a:solidFill>
                  <a:schemeClr val="tx2"/>
                </a:solidFill>
                <a:latin typeface="+mn-lt"/>
                <a:ea typeface="Cambria" panose="02040503050406030204" pitchFamily="18" charset="0"/>
                <a:cs typeface="Arial" panose="020B0604020202020204" pitchFamily="34" charset="0"/>
              </a:rPr>
              <a:t>Patient K., male, 35 years old</a:t>
            </a:r>
            <a:endParaRPr lang="ru-RU" b="1" dirty="0">
              <a:solidFill>
                <a:schemeClr val="tx2"/>
              </a:solidFill>
              <a:latin typeface="+mn-lt"/>
              <a:ea typeface="Cambria" panose="02040503050406030204" pitchFamily="18" charset="0"/>
              <a:cs typeface="Arial" panose="020B0604020202020204" pitchFamily="34" charset="0"/>
            </a:endParaRPr>
          </a:p>
          <a:p>
            <a:pPr algn="ctr"/>
            <a:endParaRPr lang="ru-RU" b="1" dirty="0">
              <a:solidFill>
                <a:schemeClr val="tx2"/>
              </a:solidFill>
              <a:latin typeface="+mn-lt"/>
              <a:ea typeface="Cambria" panose="02040503050406030204" pitchFamily="18" charset="0"/>
              <a:cs typeface="Arial" panose="020B0604020202020204" pitchFamily="34" charset="0"/>
            </a:endParaRPr>
          </a:p>
        </p:txBody>
      </p:sp>
      <p:sp>
        <p:nvSpPr>
          <p:cNvPr id="2" name="Прямоугольник 1">
            <a:extLst>
              <a:ext uri="{FF2B5EF4-FFF2-40B4-BE49-F238E27FC236}">
                <a16:creationId xmlns:a16="http://schemas.microsoft.com/office/drawing/2014/main" id="{C23906F0-4476-4537-B1C2-1D0830E2FC7F}"/>
              </a:ext>
            </a:extLst>
          </p:cNvPr>
          <p:cNvSpPr/>
          <p:nvPr/>
        </p:nvSpPr>
        <p:spPr>
          <a:xfrm>
            <a:off x="1192698" y="1209800"/>
            <a:ext cx="5336204" cy="369332"/>
          </a:xfrm>
          <a:prstGeom prst="rect">
            <a:avLst/>
          </a:prstGeom>
        </p:spPr>
        <p:txBody>
          <a:bodyPr wrap="none">
            <a:spAutoFit/>
          </a:bodyPr>
          <a:lstStyle/>
          <a:p>
            <a:r>
              <a:rPr lang="ru-RU" dirty="0"/>
              <a:t>(</a:t>
            </a:r>
            <a:r>
              <a:rPr lang="ru-RU" dirty="0" err="1"/>
              <a:t>therapy</a:t>
            </a:r>
            <a:r>
              <a:rPr lang="ru-RU" dirty="0"/>
              <a:t> </a:t>
            </a:r>
            <a:r>
              <a:rPr lang="ru-RU" dirty="0" err="1"/>
              <a:t>recommended</a:t>
            </a:r>
            <a:r>
              <a:rPr lang="ru-RU" dirty="0"/>
              <a:t> </a:t>
            </a:r>
            <a:r>
              <a:rPr lang="ru-RU" dirty="0" err="1"/>
              <a:t>at</a:t>
            </a:r>
            <a:r>
              <a:rPr lang="ru-RU" dirty="0"/>
              <a:t> </a:t>
            </a:r>
            <a:r>
              <a:rPr lang="ru-RU" dirty="0" err="1"/>
              <a:t>discharge</a:t>
            </a:r>
            <a:r>
              <a:rPr lang="ru-RU" dirty="0"/>
              <a:t> </a:t>
            </a:r>
            <a:r>
              <a:rPr lang="ru-RU" dirty="0" err="1"/>
              <a:t>from</a:t>
            </a:r>
            <a:r>
              <a:rPr lang="ru-RU" dirty="0"/>
              <a:t> </a:t>
            </a:r>
            <a:r>
              <a:rPr lang="ru-RU" dirty="0" err="1"/>
              <a:t>the</a:t>
            </a:r>
            <a:r>
              <a:rPr lang="ru-RU" dirty="0"/>
              <a:t> </a:t>
            </a:r>
            <a:r>
              <a:rPr lang="ru-RU" dirty="0" err="1"/>
              <a:t>hospital</a:t>
            </a:r>
            <a:r>
              <a:rPr lang="ru-RU" dirty="0"/>
              <a:t>)</a:t>
            </a:r>
          </a:p>
        </p:txBody>
      </p:sp>
      <p:cxnSp>
        <p:nvCxnSpPr>
          <p:cNvPr id="15" name="Прямая со стрелкой 14">
            <a:extLst>
              <a:ext uri="{FF2B5EF4-FFF2-40B4-BE49-F238E27FC236}">
                <a16:creationId xmlns:a16="http://schemas.microsoft.com/office/drawing/2014/main" id="{99B10A8D-4515-4065-8676-D4B9D6F38680}"/>
              </a:ext>
            </a:extLst>
          </p:cNvPr>
          <p:cNvCxnSpPr>
            <a:cxnSpLocks/>
          </p:cNvCxnSpPr>
          <p:nvPr/>
        </p:nvCxnSpPr>
        <p:spPr>
          <a:xfrm flipH="1" flipV="1">
            <a:off x="6124133" y="5270500"/>
            <a:ext cx="439701" cy="4229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8EC932BF-DAB5-4E7E-AD29-331058A73C57}"/>
              </a:ext>
            </a:extLst>
          </p:cNvPr>
          <p:cNvCxnSpPr>
            <a:cxnSpLocks/>
          </p:cNvCxnSpPr>
          <p:nvPr/>
        </p:nvCxnSpPr>
        <p:spPr>
          <a:xfrm flipH="1" flipV="1">
            <a:off x="8233457" y="5270500"/>
            <a:ext cx="439701" cy="4229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49DE78F2-6AC0-44C0-A811-D53077E3CC25}"/>
              </a:ext>
            </a:extLst>
          </p:cNvPr>
          <p:cNvCxnSpPr>
            <a:cxnSpLocks/>
          </p:cNvCxnSpPr>
          <p:nvPr/>
        </p:nvCxnSpPr>
        <p:spPr>
          <a:xfrm flipH="1" flipV="1">
            <a:off x="10000907" y="5270500"/>
            <a:ext cx="439701" cy="4229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8" name="Рисунок 17">
            <a:extLst>
              <a:ext uri="{FF2B5EF4-FFF2-40B4-BE49-F238E27FC236}">
                <a16:creationId xmlns:a16="http://schemas.microsoft.com/office/drawing/2014/main" id="{97F9964F-8C81-45E1-BE11-5E051F553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19" name="Picture 2">
            <a:extLst>
              <a:ext uri="{FF2B5EF4-FFF2-40B4-BE49-F238E27FC236}">
                <a16:creationId xmlns:a16="http://schemas.microsoft.com/office/drawing/2014/main" id="{D641DAA3-45EC-4624-950E-FFAE0F8F642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Стрелка: вправо 26">
            <a:extLst>
              <a:ext uri="{FF2B5EF4-FFF2-40B4-BE49-F238E27FC236}">
                <a16:creationId xmlns:a16="http://schemas.microsoft.com/office/drawing/2014/main" id="{1A563429-1BE2-49B2-BEF1-1D267B9F5CF1}"/>
              </a:ext>
            </a:extLst>
          </p:cNvPr>
          <p:cNvSpPr/>
          <p:nvPr/>
        </p:nvSpPr>
        <p:spPr>
          <a:xfrm>
            <a:off x="350873" y="5571463"/>
            <a:ext cx="11266968" cy="9635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8" name="TextBox 27">
            <a:extLst>
              <a:ext uri="{FF2B5EF4-FFF2-40B4-BE49-F238E27FC236}">
                <a16:creationId xmlns:a16="http://schemas.microsoft.com/office/drawing/2014/main" id="{536C75A8-0E5B-4E79-BA08-89326BA50BF6}"/>
              </a:ext>
            </a:extLst>
          </p:cNvPr>
          <p:cNvSpPr txBox="1"/>
          <p:nvPr/>
        </p:nvSpPr>
        <p:spPr>
          <a:xfrm>
            <a:off x="382772" y="5877661"/>
            <a:ext cx="1079719" cy="369332"/>
          </a:xfrm>
          <a:prstGeom prst="rect">
            <a:avLst/>
          </a:prstGeom>
          <a:noFill/>
        </p:spPr>
        <p:txBody>
          <a:bodyPr wrap="none" rtlCol="0">
            <a:spAutoFit/>
          </a:bodyPr>
          <a:lstStyle/>
          <a:p>
            <a:r>
              <a:rPr lang="en-US" dirty="0">
                <a:solidFill>
                  <a:srgbClr val="002060"/>
                </a:solidFill>
              </a:rPr>
              <a:t>Nov </a:t>
            </a:r>
            <a:r>
              <a:rPr lang="ru-RU" dirty="0">
                <a:solidFill>
                  <a:srgbClr val="002060"/>
                </a:solidFill>
              </a:rPr>
              <a:t>2020</a:t>
            </a:r>
          </a:p>
        </p:txBody>
      </p:sp>
      <p:sp>
        <p:nvSpPr>
          <p:cNvPr id="29" name="TextBox 28">
            <a:extLst>
              <a:ext uri="{FF2B5EF4-FFF2-40B4-BE49-F238E27FC236}">
                <a16:creationId xmlns:a16="http://schemas.microsoft.com/office/drawing/2014/main" id="{C0EA9936-9930-47D7-B63A-3D1D09FBC2E8}"/>
              </a:ext>
            </a:extLst>
          </p:cNvPr>
          <p:cNvSpPr txBox="1"/>
          <p:nvPr/>
        </p:nvSpPr>
        <p:spPr>
          <a:xfrm>
            <a:off x="2172477" y="5877661"/>
            <a:ext cx="1061509" cy="369332"/>
          </a:xfrm>
          <a:prstGeom prst="rect">
            <a:avLst/>
          </a:prstGeom>
          <a:noFill/>
        </p:spPr>
        <p:txBody>
          <a:bodyPr wrap="none" rtlCol="0">
            <a:spAutoFit/>
          </a:bodyPr>
          <a:lstStyle/>
          <a:p>
            <a:r>
              <a:rPr lang="en-US" dirty="0">
                <a:solidFill>
                  <a:srgbClr val="002060"/>
                </a:solidFill>
              </a:rPr>
              <a:t>Dec </a:t>
            </a:r>
            <a:r>
              <a:rPr lang="ru-RU" dirty="0">
                <a:solidFill>
                  <a:srgbClr val="002060"/>
                </a:solidFill>
              </a:rPr>
              <a:t>2020</a:t>
            </a:r>
          </a:p>
        </p:txBody>
      </p:sp>
      <p:sp>
        <p:nvSpPr>
          <p:cNvPr id="30" name="TextBox 29">
            <a:extLst>
              <a:ext uri="{FF2B5EF4-FFF2-40B4-BE49-F238E27FC236}">
                <a16:creationId xmlns:a16="http://schemas.microsoft.com/office/drawing/2014/main" id="{ECF324D6-E720-43A2-AA4C-E4657CE0D3BD}"/>
              </a:ext>
            </a:extLst>
          </p:cNvPr>
          <p:cNvSpPr txBox="1"/>
          <p:nvPr/>
        </p:nvSpPr>
        <p:spPr>
          <a:xfrm>
            <a:off x="4142933" y="5878502"/>
            <a:ext cx="1011815" cy="369332"/>
          </a:xfrm>
          <a:prstGeom prst="rect">
            <a:avLst/>
          </a:prstGeom>
          <a:noFill/>
        </p:spPr>
        <p:txBody>
          <a:bodyPr wrap="none" rtlCol="0">
            <a:spAutoFit/>
          </a:bodyPr>
          <a:lstStyle/>
          <a:p>
            <a:r>
              <a:rPr lang="en-US" dirty="0">
                <a:solidFill>
                  <a:srgbClr val="002060"/>
                </a:solidFill>
              </a:rPr>
              <a:t>Jan </a:t>
            </a:r>
            <a:r>
              <a:rPr lang="ru-RU" dirty="0">
                <a:solidFill>
                  <a:srgbClr val="002060"/>
                </a:solidFill>
              </a:rPr>
              <a:t>2021</a:t>
            </a:r>
          </a:p>
        </p:txBody>
      </p:sp>
      <p:sp>
        <p:nvSpPr>
          <p:cNvPr id="31" name="TextBox 30">
            <a:extLst>
              <a:ext uri="{FF2B5EF4-FFF2-40B4-BE49-F238E27FC236}">
                <a16:creationId xmlns:a16="http://schemas.microsoft.com/office/drawing/2014/main" id="{E34C76D4-53D5-4BDB-9D75-82C450B1C5AC}"/>
              </a:ext>
            </a:extLst>
          </p:cNvPr>
          <p:cNvSpPr txBox="1"/>
          <p:nvPr/>
        </p:nvSpPr>
        <p:spPr>
          <a:xfrm>
            <a:off x="6169839" y="5878502"/>
            <a:ext cx="1045286" cy="369332"/>
          </a:xfrm>
          <a:prstGeom prst="rect">
            <a:avLst/>
          </a:prstGeom>
          <a:noFill/>
        </p:spPr>
        <p:txBody>
          <a:bodyPr wrap="none" rtlCol="0">
            <a:spAutoFit/>
          </a:bodyPr>
          <a:lstStyle/>
          <a:p>
            <a:r>
              <a:rPr lang="en-US" b="1" dirty="0">
                <a:solidFill>
                  <a:srgbClr val="002060"/>
                </a:solidFill>
              </a:rPr>
              <a:t>Feb </a:t>
            </a:r>
            <a:r>
              <a:rPr lang="ru-RU" b="1" dirty="0">
                <a:solidFill>
                  <a:srgbClr val="002060"/>
                </a:solidFill>
              </a:rPr>
              <a:t>2021</a:t>
            </a:r>
          </a:p>
        </p:txBody>
      </p:sp>
      <p:sp>
        <p:nvSpPr>
          <p:cNvPr id="32" name="TextBox 31">
            <a:extLst>
              <a:ext uri="{FF2B5EF4-FFF2-40B4-BE49-F238E27FC236}">
                <a16:creationId xmlns:a16="http://schemas.microsoft.com/office/drawing/2014/main" id="{0EBDDC72-2BEB-4982-A58E-13B5FB26CEC4}"/>
              </a:ext>
            </a:extLst>
          </p:cNvPr>
          <p:cNvSpPr txBox="1"/>
          <p:nvPr/>
        </p:nvSpPr>
        <p:spPr>
          <a:xfrm>
            <a:off x="8267882" y="5877661"/>
            <a:ext cx="1093569" cy="369332"/>
          </a:xfrm>
          <a:prstGeom prst="rect">
            <a:avLst/>
          </a:prstGeom>
          <a:noFill/>
        </p:spPr>
        <p:txBody>
          <a:bodyPr wrap="none" rtlCol="0">
            <a:spAutoFit/>
          </a:bodyPr>
          <a:lstStyle/>
          <a:p>
            <a:r>
              <a:rPr lang="en-US" b="1" dirty="0">
                <a:solidFill>
                  <a:srgbClr val="002060"/>
                </a:solidFill>
              </a:rPr>
              <a:t>Mar </a:t>
            </a:r>
            <a:r>
              <a:rPr lang="ru-RU" b="1" dirty="0">
                <a:solidFill>
                  <a:srgbClr val="002060"/>
                </a:solidFill>
              </a:rPr>
              <a:t>2021</a:t>
            </a:r>
          </a:p>
        </p:txBody>
      </p:sp>
      <p:sp>
        <p:nvSpPr>
          <p:cNvPr id="33" name="TextBox 32">
            <a:extLst>
              <a:ext uri="{FF2B5EF4-FFF2-40B4-BE49-F238E27FC236}">
                <a16:creationId xmlns:a16="http://schemas.microsoft.com/office/drawing/2014/main" id="{DA731442-D075-46A8-9DF8-DFF4B02CB6BE}"/>
              </a:ext>
            </a:extLst>
          </p:cNvPr>
          <p:cNvSpPr txBox="1"/>
          <p:nvPr/>
        </p:nvSpPr>
        <p:spPr>
          <a:xfrm>
            <a:off x="10086777" y="5877661"/>
            <a:ext cx="1040670" cy="369332"/>
          </a:xfrm>
          <a:prstGeom prst="rect">
            <a:avLst/>
          </a:prstGeom>
          <a:noFill/>
        </p:spPr>
        <p:txBody>
          <a:bodyPr wrap="none" rtlCol="0">
            <a:spAutoFit/>
          </a:bodyPr>
          <a:lstStyle/>
          <a:p>
            <a:r>
              <a:rPr lang="en-US" b="1" dirty="0"/>
              <a:t>Apr </a:t>
            </a:r>
            <a:r>
              <a:rPr lang="ru-RU" b="1" dirty="0"/>
              <a:t>2021</a:t>
            </a:r>
          </a:p>
        </p:txBody>
      </p:sp>
      <p:pic>
        <p:nvPicPr>
          <p:cNvPr id="1026" name="Picture 2" descr="Accupacrx | Best Pill Pack service | Pill Packs">
            <a:extLst>
              <a:ext uri="{FF2B5EF4-FFF2-40B4-BE49-F238E27FC236}">
                <a16:creationId xmlns:a16="http://schemas.microsoft.com/office/drawing/2014/main" id="{045311F3-5D73-4AA9-8C58-5F2C2A4ED4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4201" y="2331054"/>
            <a:ext cx="3607362" cy="1811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08171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88E81E-8F76-4421-AA85-4DBF6B9EB6A7}"/>
              </a:ext>
            </a:extLst>
          </p:cNvPr>
          <p:cNvSpPr txBox="1"/>
          <p:nvPr/>
        </p:nvSpPr>
        <p:spPr>
          <a:xfrm>
            <a:off x="197783" y="1213979"/>
            <a:ext cx="6984776" cy="400110"/>
          </a:xfrm>
          <a:prstGeom prst="rect">
            <a:avLst/>
          </a:prstGeom>
          <a:noFill/>
        </p:spPr>
        <p:txBody>
          <a:bodyPr wrap="square">
            <a:spAutoFit/>
          </a:bodyPr>
          <a:lstStyle/>
          <a:p>
            <a:pPr algn="ctr"/>
            <a:r>
              <a:rPr lang="en-US" sz="2000" dirty="0">
                <a:solidFill>
                  <a:schemeClr val="tx2"/>
                </a:solidFill>
                <a:latin typeface="Arial" panose="020B0604020202020204" pitchFamily="34" charset="0"/>
                <a:cs typeface="Arial" panose="020B0604020202020204" pitchFamily="34" charset="0"/>
              </a:rPr>
              <a:t>(3 months after the discharge)</a:t>
            </a:r>
            <a:endParaRPr lang="ru-RU" sz="2000" dirty="0">
              <a:solidFill>
                <a:schemeClr val="tx2"/>
              </a:solidFill>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53495716-AD56-4800-9DAA-CDE858DAAEA6}"/>
              </a:ext>
            </a:extLst>
          </p:cNvPr>
          <p:cNvPicPr>
            <a:picLocks noChangeAspect="1"/>
          </p:cNvPicPr>
          <p:nvPr/>
        </p:nvPicPr>
        <p:blipFill rotWithShape="1">
          <a:blip r:embed="rId3"/>
          <a:srcRect l="49091" t="11634" b="9590"/>
          <a:stretch/>
        </p:blipFill>
        <p:spPr>
          <a:xfrm>
            <a:off x="6096000" y="1854115"/>
            <a:ext cx="5544616" cy="3492585"/>
          </a:xfrm>
          <a:prstGeom prst="rect">
            <a:avLst/>
          </a:prstGeom>
        </p:spPr>
      </p:pic>
      <p:pic>
        <p:nvPicPr>
          <p:cNvPr id="7" name="Рисунок 6">
            <a:extLst>
              <a:ext uri="{FF2B5EF4-FFF2-40B4-BE49-F238E27FC236}">
                <a16:creationId xmlns:a16="http://schemas.microsoft.com/office/drawing/2014/main" id="{1344A9DF-DBD0-4AAC-ACCD-1F8966F7A813}"/>
              </a:ext>
            </a:extLst>
          </p:cNvPr>
          <p:cNvPicPr>
            <a:picLocks noChangeAspect="1"/>
          </p:cNvPicPr>
          <p:nvPr/>
        </p:nvPicPr>
        <p:blipFill rotWithShape="1">
          <a:blip r:embed="rId3"/>
          <a:srcRect r="60145" b="41856"/>
          <a:stretch/>
        </p:blipFill>
        <p:spPr>
          <a:xfrm>
            <a:off x="442863" y="1854115"/>
            <a:ext cx="5653137" cy="3492585"/>
          </a:xfrm>
          <a:prstGeom prst="rect">
            <a:avLst/>
          </a:prstGeom>
        </p:spPr>
      </p:pic>
      <p:sp>
        <p:nvSpPr>
          <p:cNvPr id="9" name="Text Placeholder 1">
            <a:extLst>
              <a:ext uri="{FF2B5EF4-FFF2-40B4-BE49-F238E27FC236}">
                <a16:creationId xmlns:a16="http://schemas.microsoft.com/office/drawing/2014/main" id="{057D51E1-11D2-4C11-A07E-41FAC524C00A}"/>
              </a:ext>
            </a:extLst>
          </p:cNvPr>
          <p:cNvSpPr txBox="1">
            <a:spLocks/>
          </p:cNvSpPr>
          <p:nvPr/>
        </p:nvSpPr>
        <p:spPr>
          <a:xfrm>
            <a:off x="1415479" y="836712"/>
            <a:ext cx="4549385" cy="720082"/>
          </a:xfrm>
          <a:prstGeom prst="rect">
            <a:avLst/>
          </a:prstGeom>
        </p:spPr>
        <p:txBody>
          <a:bodyPr/>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algn="ctr"/>
            <a:r>
              <a:rPr lang="en-US" b="1" dirty="0">
                <a:solidFill>
                  <a:schemeClr val="tx2"/>
                </a:solidFill>
                <a:latin typeface="+mn-lt"/>
                <a:ea typeface="Cambria" panose="02040503050406030204" pitchFamily="18" charset="0"/>
                <a:cs typeface="Arial" panose="020B0604020202020204" pitchFamily="34" charset="0"/>
              </a:rPr>
              <a:t>Patient K., male, 35 years old</a:t>
            </a:r>
            <a:endParaRPr lang="ru-RU" b="1" dirty="0">
              <a:solidFill>
                <a:schemeClr val="tx2"/>
              </a:solidFill>
              <a:latin typeface="+mn-lt"/>
              <a:ea typeface="Cambria" panose="02040503050406030204" pitchFamily="18" charset="0"/>
              <a:cs typeface="Arial" panose="020B0604020202020204" pitchFamily="34" charset="0"/>
            </a:endParaRPr>
          </a:p>
          <a:p>
            <a:pPr algn="ctr"/>
            <a:endParaRPr lang="ru-RU" b="1" dirty="0">
              <a:solidFill>
                <a:schemeClr val="tx2"/>
              </a:solidFill>
              <a:latin typeface="+mn-lt"/>
              <a:ea typeface="Cambria"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5053BC78-42DD-4232-A9E6-057E65FED074}"/>
              </a:ext>
            </a:extLst>
          </p:cNvPr>
          <p:cNvSpPr txBox="1"/>
          <p:nvPr/>
        </p:nvSpPr>
        <p:spPr>
          <a:xfrm>
            <a:off x="2603612" y="5274689"/>
            <a:ext cx="1236236" cy="369332"/>
          </a:xfrm>
          <a:prstGeom prst="rect">
            <a:avLst/>
          </a:prstGeom>
          <a:noFill/>
        </p:spPr>
        <p:txBody>
          <a:bodyPr wrap="none" rtlCol="0">
            <a:spAutoFit/>
          </a:bodyPr>
          <a:lstStyle/>
          <a:p>
            <a:r>
              <a:rPr lang="en-US" dirty="0"/>
              <a:t>21.01.2021</a:t>
            </a:r>
            <a:endParaRPr lang="ru-RU" dirty="0"/>
          </a:p>
        </p:txBody>
      </p:sp>
      <p:sp>
        <p:nvSpPr>
          <p:cNvPr id="10" name="TextBox 9">
            <a:extLst>
              <a:ext uri="{FF2B5EF4-FFF2-40B4-BE49-F238E27FC236}">
                <a16:creationId xmlns:a16="http://schemas.microsoft.com/office/drawing/2014/main" id="{34E3A829-CFBC-4324-9A84-B91721396640}"/>
              </a:ext>
            </a:extLst>
          </p:cNvPr>
          <p:cNvSpPr txBox="1"/>
          <p:nvPr/>
        </p:nvSpPr>
        <p:spPr>
          <a:xfrm>
            <a:off x="8386934" y="5346700"/>
            <a:ext cx="1236236" cy="369332"/>
          </a:xfrm>
          <a:prstGeom prst="rect">
            <a:avLst/>
          </a:prstGeom>
          <a:noFill/>
        </p:spPr>
        <p:txBody>
          <a:bodyPr wrap="none" rtlCol="0">
            <a:spAutoFit/>
          </a:bodyPr>
          <a:lstStyle/>
          <a:p>
            <a:r>
              <a:rPr lang="en-US" dirty="0"/>
              <a:t>14.04.2021</a:t>
            </a:r>
            <a:endParaRPr lang="ru-RU" dirty="0"/>
          </a:p>
        </p:txBody>
      </p:sp>
      <p:cxnSp>
        <p:nvCxnSpPr>
          <p:cNvPr id="18" name="Прямая со стрелкой 17">
            <a:extLst>
              <a:ext uri="{FF2B5EF4-FFF2-40B4-BE49-F238E27FC236}">
                <a16:creationId xmlns:a16="http://schemas.microsoft.com/office/drawing/2014/main" id="{983E5941-2EEF-4465-AE73-3A81316DB077}"/>
              </a:ext>
            </a:extLst>
          </p:cNvPr>
          <p:cNvCxnSpPr>
            <a:cxnSpLocks/>
            <a:endCxn id="2" idx="3"/>
          </p:cNvCxnSpPr>
          <p:nvPr/>
        </p:nvCxnSpPr>
        <p:spPr>
          <a:xfrm flipH="1" flipV="1">
            <a:off x="3839848" y="5459355"/>
            <a:ext cx="742788" cy="3103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8E3EFA8D-88D4-4DEA-A956-861035F6D279}"/>
              </a:ext>
            </a:extLst>
          </p:cNvPr>
          <p:cNvCxnSpPr>
            <a:cxnSpLocks/>
            <a:endCxn id="10" idx="3"/>
          </p:cNvCxnSpPr>
          <p:nvPr/>
        </p:nvCxnSpPr>
        <p:spPr>
          <a:xfrm flipH="1" flipV="1">
            <a:off x="9623170" y="5531366"/>
            <a:ext cx="997336" cy="2165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0" name="Рисунок 19">
            <a:extLst>
              <a:ext uri="{FF2B5EF4-FFF2-40B4-BE49-F238E27FC236}">
                <a16:creationId xmlns:a16="http://schemas.microsoft.com/office/drawing/2014/main" id="{D9A24010-C914-43F1-B5EE-C2B9C01C99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21" name="Picture 2">
            <a:extLst>
              <a:ext uri="{FF2B5EF4-FFF2-40B4-BE49-F238E27FC236}">
                <a16:creationId xmlns:a16="http://schemas.microsoft.com/office/drawing/2014/main" id="{52042A76-20AD-4A0E-9B73-2432F6ECAC1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Стрелка: вправо 21">
            <a:extLst>
              <a:ext uri="{FF2B5EF4-FFF2-40B4-BE49-F238E27FC236}">
                <a16:creationId xmlns:a16="http://schemas.microsoft.com/office/drawing/2014/main" id="{1EE86F7B-3030-4C01-A73D-67FB105C0171}"/>
              </a:ext>
            </a:extLst>
          </p:cNvPr>
          <p:cNvSpPr/>
          <p:nvPr/>
        </p:nvSpPr>
        <p:spPr>
          <a:xfrm>
            <a:off x="350873" y="5571463"/>
            <a:ext cx="11266968" cy="9635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3" name="TextBox 22">
            <a:extLst>
              <a:ext uri="{FF2B5EF4-FFF2-40B4-BE49-F238E27FC236}">
                <a16:creationId xmlns:a16="http://schemas.microsoft.com/office/drawing/2014/main" id="{05DC5EC1-B9F2-413E-A9F8-0E453AF6D38F}"/>
              </a:ext>
            </a:extLst>
          </p:cNvPr>
          <p:cNvSpPr txBox="1"/>
          <p:nvPr/>
        </p:nvSpPr>
        <p:spPr>
          <a:xfrm>
            <a:off x="382772" y="5877661"/>
            <a:ext cx="1079719" cy="369332"/>
          </a:xfrm>
          <a:prstGeom prst="rect">
            <a:avLst/>
          </a:prstGeom>
          <a:noFill/>
        </p:spPr>
        <p:txBody>
          <a:bodyPr wrap="none" rtlCol="0">
            <a:spAutoFit/>
          </a:bodyPr>
          <a:lstStyle/>
          <a:p>
            <a:r>
              <a:rPr lang="en-US" dirty="0">
                <a:solidFill>
                  <a:srgbClr val="002060"/>
                </a:solidFill>
              </a:rPr>
              <a:t>Nov </a:t>
            </a:r>
            <a:r>
              <a:rPr lang="ru-RU" dirty="0">
                <a:solidFill>
                  <a:srgbClr val="002060"/>
                </a:solidFill>
              </a:rPr>
              <a:t>2020</a:t>
            </a:r>
          </a:p>
        </p:txBody>
      </p:sp>
      <p:sp>
        <p:nvSpPr>
          <p:cNvPr id="24" name="TextBox 23">
            <a:extLst>
              <a:ext uri="{FF2B5EF4-FFF2-40B4-BE49-F238E27FC236}">
                <a16:creationId xmlns:a16="http://schemas.microsoft.com/office/drawing/2014/main" id="{219E910D-411F-440E-84D4-FE9A7E1503B4}"/>
              </a:ext>
            </a:extLst>
          </p:cNvPr>
          <p:cNvSpPr txBox="1"/>
          <p:nvPr/>
        </p:nvSpPr>
        <p:spPr>
          <a:xfrm>
            <a:off x="2172477" y="5877661"/>
            <a:ext cx="1061509" cy="369332"/>
          </a:xfrm>
          <a:prstGeom prst="rect">
            <a:avLst/>
          </a:prstGeom>
          <a:noFill/>
        </p:spPr>
        <p:txBody>
          <a:bodyPr wrap="none" rtlCol="0">
            <a:spAutoFit/>
          </a:bodyPr>
          <a:lstStyle/>
          <a:p>
            <a:r>
              <a:rPr lang="en-US" dirty="0">
                <a:solidFill>
                  <a:srgbClr val="002060"/>
                </a:solidFill>
              </a:rPr>
              <a:t>Dec </a:t>
            </a:r>
            <a:r>
              <a:rPr lang="ru-RU" dirty="0">
                <a:solidFill>
                  <a:srgbClr val="002060"/>
                </a:solidFill>
              </a:rPr>
              <a:t>2020</a:t>
            </a:r>
          </a:p>
        </p:txBody>
      </p:sp>
      <p:sp>
        <p:nvSpPr>
          <p:cNvPr id="25" name="TextBox 24">
            <a:extLst>
              <a:ext uri="{FF2B5EF4-FFF2-40B4-BE49-F238E27FC236}">
                <a16:creationId xmlns:a16="http://schemas.microsoft.com/office/drawing/2014/main" id="{7021C984-FCEC-4F91-80BB-673FEC29B705}"/>
              </a:ext>
            </a:extLst>
          </p:cNvPr>
          <p:cNvSpPr txBox="1"/>
          <p:nvPr/>
        </p:nvSpPr>
        <p:spPr>
          <a:xfrm>
            <a:off x="4142933" y="5878502"/>
            <a:ext cx="1011815" cy="369332"/>
          </a:xfrm>
          <a:prstGeom prst="rect">
            <a:avLst/>
          </a:prstGeom>
          <a:noFill/>
        </p:spPr>
        <p:txBody>
          <a:bodyPr wrap="none" rtlCol="0">
            <a:spAutoFit/>
          </a:bodyPr>
          <a:lstStyle/>
          <a:p>
            <a:r>
              <a:rPr lang="en-US" b="1" dirty="0">
                <a:solidFill>
                  <a:srgbClr val="002060"/>
                </a:solidFill>
              </a:rPr>
              <a:t>Jan </a:t>
            </a:r>
            <a:r>
              <a:rPr lang="ru-RU" b="1" dirty="0">
                <a:solidFill>
                  <a:srgbClr val="002060"/>
                </a:solidFill>
              </a:rPr>
              <a:t>2021</a:t>
            </a:r>
          </a:p>
        </p:txBody>
      </p:sp>
      <p:sp>
        <p:nvSpPr>
          <p:cNvPr id="26" name="TextBox 25">
            <a:extLst>
              <a:ext uri="{FF2B5EF4-FFF2-40B4-BE49-F238E27FC236}">
                <a16:creationId xmlns:a16="http://schemas.microsoft.com/office/drawing/2014/main" id="{BA0627D8-B96E-433D-BD40-CB3B1DA52443}"/>
              </a:ext>
            </a:extLst>
          </p:cNvPr>
          <p:cNvSpPr txBox="1"/>
          <p:nvPr/>
        </p:nvSpPr>
        <p:spPr>
          <a:xfrm>
            <a:off x="6169839" y="5878502"/>
            <a:ext cx="1045286" cy="369332"/>
          </a:xfrm>
          <a:prstGeom prst="rect">
            <a:avLst/>
          </a:prstGeom>
          <a:noFill/>
        </p:spPr>
        <p:txBody>
          <a:bodyPr wrap="none" rtlCol="0">
            <a:spAutoFit/>
          </a:bodyPr>
          <a:lstStyle/>
          <a:p>
            <a:r>
              <a:rPr lang="en-US" dirty="0">
                <a:solidFill>
                  <a:srgbClr val="002060"/>
                </a:solidFill>
              </a:rPr>
              <a:t>Feb </a:t>
            </a:r>
            <a:r>
              <a:rPr lang="ru-RU" dirty="0">
                <a:solidFill>
                  <a:srgbClr val="002060"/>
                </a:solidFill>
              </a:rPr>
              <a:t>2021</a:t>
            </a:r>
          </a:p>
        </p:txBody>
      </p:sp>
      <p:sp>
        <p:nvSpPr>
          <p:cNvPr id="27" name="TextBox 26">
            <a:extLst>
              <a:ext uri="{FF2B5EF4-FFF2-40B4-BE49-F238E27FC236}">
                <a16:creationId xmlns:a16="http://schemas.microsoft.com/office/drawing/2014/main" id="{34FB8020-F177-443F-A909-A21BF95C534F}"/>
              </a:ext>
            </a:extLst>
          </p:cNvPr>
          <p:cNvSpPr txBox="1"/>
          <p:nvPr/>
        </p:nvSpPr>
        <p:spPr>
          <a:xfrm>
            <a:off x="8267882" y="5877661"/>
            <a:ext cx="1093569" cy="369332"/>
          </a:xfrm>
          <a:prstGeom prst="rect">
            <a:avLst/>
          </a:prstGeom>
          <a:noFill/>
        </p:spPr>
        <p:txBody>
          <a:bodyPr wrap="none" rtlCol="0">
            <a:spAutoFit/>
          </a:bodyPr>
          <a:lstStyle/>
          <a:p>
            <a:r>
              <a:rPr lang="en-US" dirty="0">
                <a:solidFill>
                  <a:srgbClr val="002060"/>
                </a:solidFill>
              </a:rPr>
              <a:t>Mar </a:t>
            </a:r>
            <a:r>
              <a:rPr lang="ru-RU" dirty="0">
                <a:solidFill>
                  <a:srgbClr val="002060"/>
                </a:solidFill>
              </a:rPr>
              <a:t>2021</a:t>
            </a:r>
          </a:p>
        </p:txBody>
      </p:sp>
      <p:sp>
        <p:nvSpPr>
          <p:cNvPr id="28" name="TextBox 27">
            <a:extLst>
              <a:ext uri="{FF2B5EF4-FFF2-40B4-BE49-F238E27FC236}">
                <a16:creationId xmlns:a16="http://schemas.microsoft.com/office/drawing/2014/main" id="{3F610ADA-E456-4EB6-8B2B-9D417C76D483}"/>
              </a:ext>
            </a:extLst>
          </p:cNvPr>
          <p:cNvSpPr txBox="1"/>
          <p:nvPr/>
        </p:nvSpPr>
        <p:spPr>
          <a:xfrm>
            <a:off x="10086777" y="5877661"/>
            <a:ext cx="1040670" cy="369332"/>
          </a:xfrm>
          <a:prstGeom prst="rect">
            <a:avLst/>
          </a:prstGeom>
          <a:noFill/>
        </p:spPr>
        <p:txBody>
          <a:bodyPr wrap="none" rtlCol="0">
            <a:spAutoFit/>
          </a:bodyPr>
          <a:lstStyle/>
          <a:p>
            <a:r>
              <a:rPr lang="en-US" b="1" dirty="0"/>
              <a:t>Apr </a:t>
            </a:r>
            <a:r>
              <a:rPr lang="ru-RU" b="1" dirty="0"/>
              <a:t>2021</a:t>
            </a:r>
          </a:p>
        </p:txBody>
      </p:sp>
    </p:spTree>
    <p:extLst>
      <p:ext uri="{BB962C8B-B14F-4D97-AF65-F5344CB8AC3E}">
        <p14:creationId xmlns:p14="http://schemas.microsoft.com/office/powerpoint/2010/main" val="26570720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B272DF-4C77-4927-8042-27D2923E03B8}"/>
              </a:ext>
            </a:extLst>
          </p:cNvPr>
          <p:cNvSpPr txBox="1"/>
          <p:nvPr/>
        </p:nvSpPr>
        <p:spPr>
          <a:xfrm>
            <a:off x="5836583" y="874812"/>
            <a:ext cx="5060017" cy="400110"/>
          </a:xfrm>
          <a:prstGeom prst="rect">
            <a:avLst/>
          </a:prstGeom>
          <a:noFill/>
        </p:spPr>
        <p:txBody>
          <a:bodyPr wrap="square">
            <a:spAutoFit/>
          </a:bodyPr>
          <a:lstStyle/>
          <a:p>
            <a:pPr algn="ctr"/>
            <a:r>
              <a:rPr lang="ru-RU" sz="2000" dirty="0">
                <a:solidFill>
                  <a:schemeClr val="tx2"/>
                </a:solidFill>
                <a:latin typeface="Arial" panose="020B0604020202020204" pitchFamily="34" charset="0"/>
                <a:cs typeface="Arial" panose="020B0604020202020204" pitchFamily="34" charset="0"/>
              </a:rPr>
              <a:t>(</a:t>
            </a:r>
            <a:r>
              <a:rPr lang="en-US" sz="2000" dirty="0">
                <a:solidFill>
                  <a:schemeClr val="tx2"/>
                </a:solidFill>
                <a:latin typeface="Arial" panose="020B0604020202020204" pitchFamily="34" charset="0"/>
                <a:cs typeface="Arial" panose="020B0604020202020204" pitchFamily="34" charset="0"/>
              </a:rPr>
              <a:t>Changing echocardiographic parameters</a:t>
            </a:r>
            <a:r>
              <a:rPr lang="ru-RU" sz="2000" dirty="0">
                <a:solidFill>
                  <a:schemeClr val="tx2"/>
                </a:solidFill>
                <a:latin typeface="Arial" panose="020B0604020202020204" pitchFamily="34" charset="0"/>
                <a:cs typeface="Arial" panose="020B0604020202020204" pitchFamily="34" charset="0"/>
              </a:rPr>
              <a:t>)</a:t>
            </a:r>
          </a:p>
        </p:txBody>
      </p:sp>
      <p:graphicFrame>
        <p:nvGraphicFramePr>
          <p:cNvPr id="5" name="Объект 3">
            <a:extLst>
              <a:ext uri="{FF2B5EF4-FFF2-40B4-BE49-F238E27FC236}">
                <a16:creationId xmlns:a16="http://schemas.microsoft.com/office/drawing/2014/main" id="{8B37C795-9060-44CF-8005-62F9F76410D0}"/>
              </a:ext>
            </a:extLst>
          </p:cNvPr>
          <p:cNvGraphicFramePr>
            <a:graphicFrameLocks/>
          </p:cNvGraphicFramePr>
          <p:nvPr>
            <p:extLst>
              <p:ext uri="{D42A27DB-BD31-4B8C-83A1-F6EECF244321}">
                <p14:modId xmlns:p14="http://schemas.microsoft.com/office/powerpoint/2010/main" val="3296430395"/>
              </p:ext>
            </p:extLst>
          </p:nvPr>
        </p:nvGraphicFramePr>
        <p:xfrm>
          <a:off x="1257300" y="1417320"/>
          <a:ext cx="9893300" cy="4023360"/>
        </p:xfrm>
        <a:graphic>
          <a:graphicData uri="http://schemas.openxmlformats.org/drawingml/2006/table">
            <a:tbl>
              <a:tblPr firstRow="1">
                <a:tableStyleId>{B301B821-A1FF-4177-AEE7-76D212191A09}</a:tableStyleId>
              </a:tblPr>
              <a:tblGrid>
                <a:gridCol w="4415190">
                  <a:extLst>
                    <a:ext uri="{9D8B030D-6E8A-4147-A177-3AD203B41FA5}">
                      <a16:colId xmlns:a16="http://schemas.microsoft.com/office/drawing/2014/main" val="20000"/>
                    </a:ext>
                  </a:extLst>
                </a:gridCol>
                <a:gridCol w="2748923">
                  <a:extLst>
                    <a:ext uri="{9D8B030D-6E8A-4147-A177-3AD203B41FA5}">
                      <a16:colId xmlns:a16="http://schemas.microsoft.com/office/drawing/2014/main" val="20001"/>
                    </a:ext>
                  </a:extLst>
                </a:gridCol>
                <a:gridCol w="2729187">
                  <a:extLst>
                    <a:ext uri="{9D8B030D-6E8A-4147-A177-3AD203B41FA5}">
                      <a16:colId xmlns:a16="http://schemas.microsoft.com/office/drawing/2014/main" val="20002"/>
                    </a:ext>
                  </a:extLst>
                </a:gridCol>
              </a:tblGrid>
              <a:tr h="253374">
                <a:tc>
                  <a:txBody>
                    <a:bodyPr/>
                    <a:lstStyle/>
                    <a:p>
                      <a:r>
                        <a:rPr lang="en-US" sz="1600" dirty="0">
                          <a:latin typeface="+mn-lt"/>
                          <a:ea typeface="Cambria" panose="02040503050406030204" pitchFamily="18" charset="0"/>
                          <a:cs typeface="Arial" panose="020B0604020202020204" pitchFamily="34" charset="0"/>
                        </a:rPr>
                        <a:t>Apical position</a:t>
                      </a:r>
                      <a:endParaRPr lang="ru-RU" sz="1600" dirty="0">
                        <a:latin typeface="+mn-lt"/>
                        <a:ea typeface="Cambria" panose="02040503050406030204" pitchFamily="18" charset="0"/>
                        <a:cs typeface="Arial" panose="020B0604020202020204" pitchFamily="34" charset="0"/>
                      </a:endParaRPr>
                    </a:p>
                  </a:txBody>
                  <a:tcPr/>
                </a:tc>
                <a:tc>
                  <a:txBody>
                    <a:bodyPr/>
                    <a:lstStyle/>
                    <a:p>
                      <a:pPr algn="ctr"/>
                      <a:r>
                        <a:rPr lang="ru-RU" sz="1600" dirty="0">
                          <a:latin typeface="+mn-lt"/>
                          <a:ea typeface="Cambria" panose="02040503050406030204" pitchFamily="18" charset="0"/>
                          <a:cs typeface="Arial" panose="020B0604020202020204" pitchFamily="34" charset="0"/>
                        </a:rPr>
                        <a:t>22.01.2021</a:t>
                      </a:r>
                    </a:p>
                  </a:txBody>
                  <a:tcPr/>
                </a:tc>
                <a:tc>
                  <a:txBody>
                    <a:bodyPr/>
                    <a:lstStyle/>
                    <a:p>
                      <a:pPr algn="ctr"/>
                      <a:r>
                        <a:rPr lang="ru-RU" sz="1600" dirty="0">
                          <a:latin typeface="+mn-lt"/>
                          <a:ea typeface="Cambria" panose="02040503050406030204" pitchFamily="18" charset="0"/>
                          <a:cs typeface="Arial" panose="020B0604020202020204" pitchFamily="34" charset="0"/>
                        </a:rPr>
                        <a:t>14.04.2021</a:t>
                      </a:r>
                    </a:p>
                  </a:txBody>
                  <a:tcPr/>
                </a:tc>
                <a:extLst>
                  <a:ext uri="{0D108BD9-81ED-4DB2-BD59-A6C34878D82A}">
                    <a16:rowId xmlns:a16="http://schemas.microsoft.com/office/drawing/2014/main" val="10000"/>
                  </a:ext>
                </a:extLst>
              </a:tr>
              <a:tr h="253374">
                <a:tc>
                  <a:txBody>
                    <a:bodyPr/>
                    <a:lstStyle/>
                    <a:p>
                      <a:r>
                        <a:rPr lang="en-US" sz="1600" dirty="0">
                          <a:effectLst/>
                          <a:latin typeface="+mn-lt"/>
                          <a:ea typeface="Cambria" panose="02040503050406030204" pitchFamily="18" charset="0"/>
                          <a:cs typeface="Arial" panose="020B0604020202020204" pitchFamily="34" charset="0"/>
                        </a:rPr>
                        <a:t>Left ventricle</a:t>
                      </a:r>
                      <a:r>
                        <a:rPr lang="ru-RU" sz="1600" dirty="0">
                          <a:effectLst/>
                          <a:latin typeface="+mn-lt"/>
                          <a:ea typeface="Cambria" panose="02040503050406030204" pitchFamily="18" charset="0"/>
                          <a:cs typeface="Arial" panose="020B0604020202020204" pitchFamily="34" charset="0"/>
                        </a:rPr>
                        <a:t>, </a:t>
                      </a:r>
                      <a:r>
                        <a:rPr lang="en-US" sz="1600" dirty="0">
                          <a:effectLst/>
                          <a:latin typeface="+mn-lt"/>
                          <a:ea typeface="Cambria" panose="02040503050406030204" pitchFamily="18" charset="0"/>
                          <a:cs typeface="Arial" panose="020B0604020202020204" pitchFamily="34" charset="0"/>
                        </a:rPr>
                        <a:t>mm</a:t>
                      </a:r>
                      <a:endParaRPr lang="ru-RU" sz="1600" dirty="0">
                        <a:effectLst/>
                        <a:latin typeface="+mn-lt"/>
                        <a:ea typeface="Cambria" panose="02040503050406030204" pitchFamily="18" charset="0"/>
                        <a:cs typeface="Arial" panose="020B0604020202020204" pitchFamily="34" charset="0"/>
                      </a:endParaRPr>
                    </a:p>
                  </a:txBody>
                  <a:tcPr anchor="ctr"/>
                </a:tc>
                <a:tc>
                  <a:txBody>
                    <a:bodyPr/>
                    <a:lstStyle/>
                    <a:p>
                      <a:pPr algn="ctr"/>
                      <a:r>
                        <a:rPr lang="ru-RU" sz="1600" dirty="0">
                          <a:effectLst/>
                          <a:latin typeface="+mn-lt"/>
                          <a:ea typeface="Cambria" panose="02040503050406030204" pitchFamily="18" charset="0"/>
                          <a:cs typeface="Arial" panose="020B0604020202020204" pitchFamily="34" charset="0"/>
                        </a:rPr>
                        <a:t>50×86</a:t>
                      </a:r>
                    </a:p>
                  </a:txBody>
                  <a:tcPr anchor="ctr"/>
                </a:tc>
                <a:tc>
                  <a:txBody>
                    <a:bodyPr/>
                    <a:lstStyle/>
                    <a:p>
                      <a:pPr algn="ctr"/>
                      <a:r>
                        <a:rPr lang="ru-RU" sz="1600" dirty="0">
                          <a:latin typeface="+mn-lt"/>
                          <a:ea typeface="Cambria" panose="02040503050406030204" pitchFamily="18" charset="0"/>
                          <a:cs typeface="Arial" panose="020B0604020202020204" pitchFamily="34" charset="0"/>
                        </a:rPr>
                        <a:t>48</a:t>
                      </a:r>
                      <a:r>
                        <a:rPr lang="ru-RU" sz="1600" dirty="0">
                          <a:effectLst/>
                          <a:latin typeface="+mn-lt"/>
                          <a:ea typeface="Cambria" panose="02040503050406030204" pitchFamily="18" charset="0"/>
                          <a:cs typeface="Arial" panose="020B0604020202020204" pitchFamily="34" charset="0"/>
                        </a:rPr>
                        <a:t>×</a:t>
                      </a:r>
                      <a:r>
                        <a:rPr lang="ru-RU" sz="1600" dirty="0">
                          <a:latin typeface="+mn-lt"/>
                          <a:ea typeface="Cambria" panose="02040503050406030204" pitchFamily="18" charset="0"/>
                          <a:cs typeface="Arial" panose="020B0604020202020204" pitchFamily="34" charset="0"/>
                        </a:rPr>
                        <a:t>88 </a:t>
                      </a:r>
                    </a:p>
                  </a:txBody>
                  <a:tcPr anchor="ctr"/>
                </a:tc>
                <a:extLst>
                  <a:ext uri="{0D108BD9-81ED-4DB2-BD59-A6C34878D82A}">
                    <a16:rowId xmlns:a16="http://schemas.microsoft.com/office/drawing/2014/main" val="10001"/>
                  </a:ext>
                </a:extLst>
              </a:tr>
              <a:tr h="253374">
                <a:tc>
                  <a:txBody>
                    <a:bodyPr/>
                    <a:lstStyle/>
                    <a:p>
                      <a:r>
                        <a:rPr lang="en-US" sz="1600" dirty="0">
                          <a:latin typeface="+mn-lt"/>
                          <a:ea typeface="Cambria" panose="02040503050406030204" pitchFamily="18" charset="0"/>
                          <a:cs typeface="Arial" panose="020B0604020202020204" pitchFamily="34" charset="0"/>
                        </a:rPr>
                        <a:t>Right ventricle</a:t>
                      </a:r>
                      <a:r>
                        <a:rPr lang="ru-RU" sz="1600" dirty="0">
                          <a:latin typeface="+mn-lt"/>
                          <a:ea typeface="Cambria" panose="02040503050406030204" pitchFamily="18" charset="0"/>
                          <a:cs typeface="Arial" panose="020B0604020202020204" pitchFamily="34" charset="0"/>
                        </a:rPr>
                        <a:t>, </a:t>
                      </a:r>
                      <a:r>
                        <a:rPr lang="en-US" sz="1600" dirty="0">
                          <a:latin typeface="+mn-lt"/>
                          <a:ea typeface="Cambria" panose="02040503050406030204" pitchFamily="18" charset="0"/>
                          <a:cs typeface="Arial" panose="020B0604020202020204" pitchFamily="34" charset="0"/>
                        </a:rPr>
                        <a:t>mm</a:t>
                      </a:r>
                      <a:endParaRPr lang="ru-RU" sz="1600" dirty="0">
                        <a:latin typeface="+mn-lt"/>
                        <a:ea typeface="Cambria" panose="02040503050406030204" pitchFamily="18" charset="0"/>
                        <a:cs typeface="Arial" panose="020B0604020202020204" pitchFamily="34" charset="0"/>
                      </a:endParaRPr>
                    </a:p>
                  </a:txBody>
                  <a:tcPr/>
                </a:tc>
                <a:tc>
                  <a:txBody>
                    <a:bodyPr/>
                    <a:lstStyle/>
                    <a:p>
                      <a:pPr algn="ctr"/>
                      <a:r>
                        <a:rPr lang="ru-RU" sz="1600" dirty="0">
                          <a:latin typeface="+mn-lt"/>
                          <a:ea typeface="Cambria" panose="02040503050406030204" pitchFamily="18" charset="0"/>
                          <a:cs typeface="Arial" panose="020B0604020202020204" pitchFamily="34" charset="0"/>
                        </a:rPr>
                        <a:t>42</a:t>
                      </a:r>
                      <a:r>
                        <a:rPr lang="ru-RU" sz="1600" dirty="0">
                          <a:effectLst/>
                          <a:latin typeface="+mn-lt"/>
                          <a:ea typeface="Cambria" panose="02040503050406030204" pitchFamily="18" charset="0"/>
                          <a:cs typeface="Arial" panose="020B0604020202020204" pitchFamily="34" charset="0"/>
                        </a:rPr>
                        <a:t>×</a:t>
                      </a:r>
                      <a:r>
                        <a:rPr lang="ru-RU" sz="1600" dirty="0">
                          <a:latin typeface="+mn-lt"/>
                          <a:ea typeface="Cambria" panose="02040503050406030204" pitchFamily="18" charset="0"/>
                          <a:cs typeface="Arial" panose="020B0604020202020204" pitchFamily="34" charset="0"/>
                        </a:rPr>
                        <a:t>78</a:t>
                      </a:r>
                    </a:p>
                  </a:txBody>
                  <a:tcPr/>
                </a:tc>
                <a:tc>
                  <a:txBody>
                    <a:bodyPr/>
                    <a:lstStyle/>
                    <a:p>
                      <a:pPr algn="ctr"/>
                      <a:r>
                        <a:rPr lang="ru-RU" sz="1600" dirty="0">
                          <a:latin typeface="+mn-lt"/>
                          <a:ea typeface="Cambria" panose="02040503050406030204" pitchFamily="18" charset="0"/>
                          <a:cs typeface="Arial" panose="020B0604020202020204" pitchFamily="34" charset="0"/>
                        </a:rPr>
                        <a:t>36</a:t>
                      </a:r>
                      <a:r>
                        <a:rPr lang="ru-RU" sz="1600" dirty="0">
                          <a:effectLst/>
                          <a:latin typeface="+mn-lt"/>
                          <a:ea typeface="Cambria" panose="02040503050406030204" pitchFamily="18" charset="0"/>
                          <a:cs typeface="Arial" panose="020B0604020202020204" pitchFamily="34" charset="0"/>
                        </a:rPr>
                        <a:t>×</a:t>
                      </a:r>
                      <a:r>
                        <a:rPr lang="ru-RU" sz="1600" dirty="0">
                          <a:latin typeface="+mn-lt"/>
                          <a:ea typeface="Cambria" panose="02040503050406030204" pitchFamily="18" charset="0"/>
                          <a:cs typeface="Arial" panose="020B0604020202020204" pitchFamily="34" charset="0"/>
                        </a:rPr>
                        <a:t>78</a:t>
                      </a:r>
                    </a:p>
                  </a:txBody>
                  <a:tcPr/>
                </a:tc>
                <a:extLst>
                  <a:ext uri="{0D108BD9-81ED-4DB2-BD59-A6C34878D82A}">
                    <a16:rowId xmlns:a16="http://schemas.microsoft.com/office/drawing/2014/main" val="10002"/>
                  </a:ext>
                </a:extLst>
              </a:tr>
              <a:tr h="253374">
                <a:tc>
                  <a:txBody>
                    <a:bodyPr/>
                    <a:lstStyle/>
                    <a:p>
                      <a:r>
                        <a:rPr lang="en-US" sz="1600" b="1" dirty="0">
                          <a:solidFill>
                            <a:srgbClr val="FF0000"/>
                          </a:solidFill>
                          <a:latin typeface="+mn-lt"/>
                          <a:ea typeface="Cambria" panose="02040503050406030204" pitchFamily="18" charset="0"/>
                          <a:cs typeface="Arial" panose="020B0604020202020204" pitchFamily="34" charset="0"/>
                        </a:rPr>
                        <a:t>Left atrium</a:t>
                      </a:r>
                      <a:r>
                        <a:rPr lang="ru-RU" sz="1600" b="1" dirty="0">
                          <a:solidFill>
                            <a:srgbClr val="FF0000"/>
                          </a:solidFill>
                          <a:latin typeface="+mn-lt"/>
                          <a:ea typeface="Cambria" panose="02040503050406030204" pitchFamily="18" charset="0"/>
                          <a:cs typeface="Arial" panose="020B0604020202020204" pitchFamily="34" charset="0"/>
                        </a:rPr>
                        <a:t>, </a:t>
                      </a:r>
                      <a:r>
                        <a:rPr lang="en-US" sz="1600" b="1" dirty="0">
                          <a:solidFill>
                            <a:srgbClr val="FF0000"/>
                          </a:solidFill>
                          <a:latin typeface="+mn-lt"/>
                          <a:ea typeface="Cambria" panose="02040503050406030204" pitchFamily="18" charset="0"/>
                          <a:cs typeface="Arial" panose="020B0604020202020204" pitchFamily="34" charset="0"/>
                        </a:rPr>
                        <a:t>mm</a:t>
                      </a:r>
                      <a:endParaRPr lang="ru-RU" sz="1600" b="1" dirty="0">
                        <a:solidFill>
                          <a:srgbClr val="FF0000"/>
                        </a:solidFill>
                        <a:latin typeface="+mn-lt"/>
                        <a:ea typeface="Cambria" panose="02040503050406030204" pitchFamily="18" charset="0"/>
                        <a:cs typeface="Arial" panose="020B0604020202020204" pitchFamily="34" charset="0"/>
                      </a:endParaRPr>
                    </a:p>
                  </a:txBody>
                  <a:tcPr/>
                </a:tc>
                <a:tc>
                  <a:txBody>
                    <a:bodyPr/>
                    <a:lstStyle/>
                    <a:p>
                      <a:pPr algn="ctr"/>
                      <a:r>
                        <a:rPr lang="ru-RU" sz="1600" b="1" dirty="0">
                          <a:solidFill>
                            <a:srgbClr val="FF0000"/>
                          </a:solidFill>
                          <a:latin typeface="+mn-lt"/>
                          <a:ea typeface="Cambria" panose="02040503050406030204" pitchFamily="18" charset="0"/>
                          <a:cs typeface="Arial" panose="020B0604020202020204" pitchFamily="34" charset="0"/>
                        </a:rPr>
                        <a:t>50</a:t>
                      </a:r>
                      <a:r>
                        <a:rPr lang="ru-RU" sz="1600" dirty="0">
                          <a:solidFill>
                            <a:srgbClr val="FF0000"/>
                          </a:solidFill>
                          <a:effectLst/>
                          <a:latin typeface="+mn-lt"/>
                          <a:ea typeface="Cambria" panose="02040503050406030204" pitchFamily="18" charset="0"/>
                          <a:cs typeface="Arial" panose="020B0604020202020204" pitchFamily="34" charset="0"/>
                        </a:rPr>
                        <a:t>×</a:t>
                      </a:r>
                      <a:r>
                        <a:rPr lang="ru-RU" sz="1600" b="1" dirty="0">
                          <a:solidFill>
                            <a:srgbClr val="FF0000"/>
                          </a:solidFill>
                          <a:latin typeface="+mn-lt"/>
                          <a:ea typeface="Cambria" panose="02040503050406030204" pitchFamily="18" charset="0"/>
                          <a:cs typeface="Arial" panose="020B0604020202020204" pitchFamily="34" charset="0"/>
                        </a:rPr>
                        <a:t>62</a:t>
                      </a:r>
                    </a:p>
                  </a:txBody>
                  <a:tcPr/>
                </a:tc>
                <a:tc>
                  <a:txBody>
                    <a:bodyPr/>
                    <a:lstStyle/>
                    <a:p>
                      <a:pPr algn="ctr"/>
                      <a:r>
                        <a:rPr lang="ru-RU" sz="1600" b="1" dirty="0">
                          <a:solidFill>
                            <a:schemeClr val="accent6">
                              <a:lumMod val="75000"/>
                            </a:schemeClr>
                          </a:solidFill>
                          <a:latin typeface="+mn-lt"/>
                          <a:ea typeface="Cambria" panose="02040503050406030204" pitchFamily="18" charset="0"/>
                          <a:cs typeface="Arial" panose="020B0604020202020204" pitchFamily="34" charset="0"/>
                        </a:rPr>
                        <a:t>38</a:t>
                      </a:r>
                      <a:r>
                        <a:rPr lang="ru-RU" sz="1600" dirty="0">
                          <a:solidFill>
                            <a:schemeClr val="accent6">
                              <a:lumMod val="75000"/>
                            </a:schemeClr>
                          </a:solidFill>
                          <a:effectLst/>
                          <a:latin typeface="+mn-lt"/>
                          <a:ea typeface="Cambria" panose="02040503050406030204" pitchFamily="18" charset="0"/>
                          <a:cs typeface="Arial" panose="020B0604020202020204" pitchFamily="34" charset="0"/>
                        </a:rPr>
                        <a:t>×</a:t>
                      </a:r>
                      <a:r>
                        <a:rPr lang="ru-RU" sz="1600" b="1" dirty="0">
                          <a:solidFill>
                            <a:schemeClr val="accent6">
                              <a:lumMod val="75000"/>
                            </a:schemeClr>
                          </a:solidFill>
                          <a:latin typeface="+mn-lt"/>
                          <a:ea typeface="Cambria" panose="02040503050406030204" pitchFamily="18" charset="0"/>
                          <a:cs typeface="Arial" panose="020B0604020202020204" pitchFamily="34" charset="0"/>
                        </a:rPr>
                        <a:t>51</a:t>
                      </a:r>
                    </a:p>
                  </a:txBody>
                  <a:tcPr/>
                </a:tc>
                <a:extLst>
                  <a:ext uri="{0D108BD9-81ED-4DB2-BD59-A6C34878D82A}">
                    <a16:rowId xmlns:a16="http://schemas.microsoft.com/office/drawing/2014/main" val="10003"/>
                  </a:ext>
                </a:extLst>
              </a:tr>
              <a:tr h="253374">
                <a:tc>
                  <a:txBody>
                    <a:bodyPr/>
                    <a:lstStyle/>
                    <a:p>
                      <a:r>
                        <a:rPr lang="en-US" sz="1600" b="1" dirty="0">
                          <a:solidFill>
                            <a:srgbClr val="FF0000"/>
                          </a:solidFill>
                          <a:latin typeface="+mn-lt"/>
                          <a:ea typeface="Cambria" panose="02040503050406030204" pitchFamily="18" charset="0"/>
                          <a:cs typeface="Arial" panose="020B0604020202020204" pitchFamily="34" charset="0"/>
                        </a:rPr>
                        <a:t>Right atrium</a:t>
                      </a:r>
                      <a:r>
                        <a:rPr lang="ru-RU" sz="1600" b="1" dirty="0">
                          <a:solidFill>
                            <a:srgbClr val="FF0000"/>
                          </a:solidFill>
                          <a:latin typeface="+mn-lt"/>
                          <a:ea typeface="Cambria" panose="02040503050406030204" pitchFamily="18" charset="0"/>
                          <a:cs typeface="Arial" panose="020B0604020202020204" pitchFamily="34" charset="0"/>
                        </a:rPr>
                        <a:t>, </a:t>
                      </a:r>
                      <a:r>
                        <a:rPr lang="en-US" sz="1600" b="1" dirty="0">
                          <a:solidFill>
                            <a:srgbClr val="FF0000"/>
                          </a:solidFill>
                          <a:latin typeface="+mn-lt"/>
                          <a:ea typeface="Cambria" panose="02040503050406030204" pitchFamily="18" charset="0"/>
                          <a:cs typeface="Arial" panose="020B0604020202020204" pitchFamily="34" charset="0"/>
                        </a:rPr>
                        <a:t>mm</a:t>
                      </a:r>
                      <a:endParaRPr lang="ru-RU" sz="1600" b="1" dirty="0">
                        <a:solidFill>
                          <a:srgbClr val="FF0000"/>
                        </a:solidFill>
                        <a:latin typeface="+mn-lt"/>
                        <a:ea typeface="Cambria" panose="02040503050406030204" pitchFamily="18" charset="0"/>
                        <a:cs typeface="Arial" panose="020B0604020202020204" pitchFamily="34" charset="0"/>
                      </a:endParaRPr>
                    </a:p>
                  </a:txBody>
                  <a:tcPr/>
                </a:tc>
                <a:tc>
                  <a:txBody>
                    <a:bodyPr/>
                    <a:lstStyle/>
                    <a:p>
                      <a:pPr algn="ctr"/>
                      <a:r>
                        <a:rPr lang="ru-RU" sz="1600" b="1" dirty="0">
                          <a:solidFill>
                            <a:srgbClr val="FF0000"/>
                          </a:solidFill>
                          <a:latin typeface="+mn-lt"/>
                          <a:ea typeface="Cambria" panose="02040503050406030204" pitchFamily="18" charset="0"/>
                          <a:cs typeface="Arial" panose="020B0604020202020204" pitchFamily="34" charset="0"/>
                        </a:rPr>
                        <a:t>50</a:t>
                      </a:r>
                      <a:r>
                        <a:rPr lang="ru-RU" sz="1600" dirty="0">
                          <a:solidFill>
                            <a:srgbClr val="FF0000"/>
                          </a:solidFill>
                          <a:effectLst/>
                          <a:latin typeface="+mn-lt"/>
                          <a:ea typeface="Cambria" panose="02040503050406030204" pitchFamily="18" charset="0"/>
                          <a:cs typeface="Arial" panose="020B0604020202020204" pitchFamily="34" charset="0"/>
                        </a:rPr>
                        <a:t>×</a:t>
                      </a:r>
                      <a:r>
                        <a:rPr lang="ru-RU" sz="1600" b="1" dirty="0">
                          <a:solidFill>
                            <a:srgbClr val="FF0000"/>
                          </a:solidFill>
                          <a:latin typeface="+mn-lt"/>
                          <a:ea typeface="Cambria" panose="02040503050406030204" pitchFamily="18" charset="0"/>
                          <a:cs typeface="Arial" panose="020B0604020202020204" pitchFamily="34" charset="0"/>
                        </a:rPr>
                        <a:t>58</a:t>
                      </a:r>
                    </a:p>
                  </a:txBody>
                  <a:tcPr/>
                </a:tc>
                <a:tc>
                  <a:txBody>
                    <a:bodyPr/>
                    <a:lstStyle/>
                    <a:p>
                      <a:pPr algn="ctr"/>
                      <a:r>
                        <a:rPr lang="ru-RU" sz="1600" b="1" dirty="0">
                          <a:solidFill>
                            <a:schemeClr val="accent6">
                              <a:lumMod val="75000"/>
                            </a:schemeClr>
                          </a:solidFill>
                          <a:latin typeface="+mn-lt"/>
                          <a:ea typeface="Cambria" panose="02040503050406030204" pitchFamily="18" charset="0"/>
                          <a:cs typeface="Arial" panose="020B0604020202020204" pitchFamily="34" charset="0"/>
                        </a:rPr>
                        <a:t>39</a:t>
                      </a:r>
                      <a:r>
                        <a:rPr lang="ru-RU" sz="1600" dirty="0">
                          <a:solidFill>
                            <a:schemeClr val="accent6">
                              <a:lumMod val="75000"/>
                            </a:schemeClr>
                          </a:solidFill>
                          <a:effectLst/>
                          <a:latin typeface="+mn-lt"/>
                          <a:ea typeface="Cambria" panose="02040503050406030204" pitchFamily="18" charset="0"/>
                          <a:cs typeface="Arial" panose="020B0604020202020204" pitchFamily="34" charset="0"/>
                        </a:rPr>
                        <a:t>×</a:t>
                      </a:r>
                      <a:r>
                        <a:rPr lang="ru-RU" sz="1600" b="1" dirty="0">
                          <a:solidFill>
                            <a:schemeClr val="accent6">
                              <a:lumMod val="75000"/>
                            </a:schemeClr>
                          </a:solidFill>
                          <a:latin typeface="+mn-lt"/>
                          <a:ea typeface="Cambria" panose="02040503050406030204" pitchFamily="18" charset="0"/>
                          <a:cs typeface="Arial" panose="020B0604020202020204" pitchFamily="34" charset="0"/>
                        </a:rPr>
                        <a:t>49</a:t>
                      </a:r>
                    </a:p>
                  </a:txBody>
                  <a:tcPr/>
                </a:tc>
                <a:extLst>
                  <a:ext uri="{0D108BD9-81ED-4DB2-BD59-A6C34878D82A}">
                    <a16:rowId xmlns:a16="http://schemas.microsoft.com/office/drawing/2014/main" val="10004"/>
                  </a:ext>
                </a:extLst>
              </a:tr>
              <a:tr h="253374">
                <a:tc>
                  <a:txBody>
                    <a:bodyPr/>
                    <a:lstStyle/>
                    <a:p>
                      <a:r>
                        <a:rPr lang="en-US" sz="1600" dirty="0">
                          <a:latin typeface="+mn-lt"/>
                          <a:ea typeface="Cambria" panose="02040503050406030204" pitchFamily="18" charset="0"/>
                          <a:cs typeface="Arial" panose="020B0604020202020204" pitchFamily="34" charset="0"/>
                        </a:rPr>
                        <a:t>Interventricular septum</a:t>
                      </a:r>
                      <a:r>
                        <a:rPr lang="ru-RU" sz="1600" dirty="0">
                          <a:latin typeface="+mn-lt"/>
                          <a:ea typeface="Cambria" panose="02040503050406030204" pitchFamily="18" charset="0"/>
                          <a:cs typeface="Arial" panose="020B0604020202020204" pitchFamily="34" charset="0"/>
                        </a:rPr>
                        <a:t>,</a:t>
                      </a:r>
                      <a:r>
                        <a:rPr lang="ru-RU" sz="1600" baseline="0" dirty="0">
                          <a:latin typeface="+mn-lt"/>
                          <a:ea typeface="Cambria" panose="02040503050406030204" pitchFamily="18" charset="0"/>
                          <a:cs typeface="Arial" panose="020B0604020202020204" pitchFamily="34" charset="0"/>
                        </a:rPr>
                        <a:t> </a:t>
                      </a:r>
                      <a:r>
                        <a:rPr lang="en-US" sz="1600" baseline="0" dirty="0">
                          <a:latin typeface="+mn-lt"/>
                          <a:ea typeface="Cambria" panose="02040503050406030204" pitchFamily="18" charset="0"/>
                          <a:cs typeface="Arial" panose="020B0604020202020204" pitchFamily="34" charset="0"/>
                        </a:rPr>
                        <a:t>mm</a:t>
                      </a:r>
                      <a:endParaRPr lang="ru-RU" sz="1600" dirty="0">
                        <a:latin typeface="+mn-lt"/>
                        <a:ea typeface="Cambria" panose="02040503050406030204" pitchFamily="18" charset="0"/>
                        <a:cs typeface="Arial" panose="020B0604020202020204" pitchFamily="34" charset="0"/>
                      </a:endParaRPr>
                    </a:p>
                  </a:txBody>
                  <a:tcPr/>
                </a:tc>
                <a:tc>
                  <a:txBody>
                    <a:bodyPr/>
                    <a:lstStyle/>
                    <a:p>
                      <a:pPr algn="ctr"/>
                      <a:r>
                        <a:rPr lang="ru-RU" sz="1600" dirty="0">
                          <a:latin typeface="+mn-lt"/>
                          <a:ea typeface="Cambria" panose="02040503050406030204" pitchFamily="18" charset="0"/>
                          <a:cs typeface="Arial" panose="020B0604020202020204" pitchFamily="34" charset="0"/>
                        </a:rPr>
                        <a:t>11</a:t>
                      </a:r>
                    </a:p>
                  </a:txBody>
                  <a:tcPr/>
                </a:tc>
                <a:tc>
                  <a:txBody>
                    <a:bodyPr/>
                    <a:lstStyle/>
                    <a:p>
                      <a:pPr algn="ctr"/>
                      <a:r>
                        <a:rPr lang="ru-RU" sz="1600" dirty="0">
                          <a:latin typeface="+mn-lt"/>
                          <a:ea typeface="Cambria" panose="02040503050406030204" pitchFamily="18" charset="0"/>
                          <a:cs typeface="Arial" panose="020B0604020202020204" pitchFamily="34" charset="0"/>
                        </a:rPr>
                        <a:t>11</a:t>
                      </a:r>
                    </a:p>
                  </a:txBody>
                  <a:tcPr/>
                </a:tc>
                <a:extLst>
                  <a:ext uri="{0D108BD9-81ED-4DB2-BD59-A6C34878D82A}">
                    <a16:rowId xmlns:a16="http://schemas.microsoft.com/office/drawing/2014/main" val="10005"/>
                  </a:ext>
                </a:extLst>
              </a:tr>
              <a:tr h="253374">
                <a:tc>
                  <a:txBody>
                    <a:bodyPr/>
                    <a:lstStyle/>
                    <a:p>
                      <a:r>
                        <a:rPr lang="en-US" sz="1600" dirty="0">
                          <a:latin typeface="+mn-lt"/>
                          <a:ea typeface="Cambria" panose="02040503050406030204" pitchFamily="18" charset="0"/>
                          <a:cs typeface="Arial" panose="020B0604020202020204" pitchFamily="34" charset="0"/>
                        </a:rPr>
                        <a:t>Posterior wall of the left ventricle</a:t>
                      </a:r>
                      <a:r>
                        <a:rPr lang="ru-RU" sz="1600" dirty="0">
                          <a:latin typeface="+mn-lt"/>
                          <a:ea typeface="Cambria" panose="02040503050406030204" pitchFamily="18" charset="0"/>
                          <a:cs typeface="Arial" panose="020B0604020202020204" pitchFamily="34" charset="0"/>
                        </a:rPr>
                        <a:t>, </a:t>
                      </a:r>
                      <a:r>
                        <a:rPr lang="en-US" sz="1600" dirty="0">
                          <a:latin typeface="+mn-lt"/>
                          <a:ea typeface="Cambria" panose="02040503050406030204" pitchFamily="18" charset="0"/>
                          <a:cs typeface="Arial" panose="020B0604020202020204" pitchFamily="34" charset="0"/>
                        </a:rPr>
                        <a:t>mm</a:t>
                      </a:r>
                      <a:endParaRPr lang="ru-RU" sz="1600" dirty="0">
                        <a:latin typeface="+mn-lt"/>
                        <a:ea typeface="Cambria" panose="02040503050406030204" pitchFamily="18" charset="0"/>
                        <a:cs typeface="Arial" panose="020B0604020202020204" pitchFamily="34" charset="0"/>
                      </a:endParaRPr>
                    </a:p>
                  </a:txBody>
                  <a:tcPr/>
                </a:tc>
                <a:tc>
                  <a:txBody>
                    <a:bodyPr/>
                    <a:lstStyle/>
                    <a:p>
                      <a:pPr algn="ctr"/>
                      <a:r>
                        <a:rPr lang="ru-RU" sz="1600" dirty="0">
                          <a:latin typeface="+mn-lt"/>
                          <a:ea typeface="Cambria" panose="02040503050406030204" pitchFamily="18" charset="0"/>
                          <a:cs typeface="Arial" panose="020B0604020202020204" pitchFamily="34" charset="0"/>
                        </a:rPr>
                        <a:t>11</a:t>
                      </a:r>
                    </a:p>
                  </a:txBody>
                  <a:tcPr/>
                </a:tc>
                <a:tc>
                  <a:txBody>
                    <a:bodyPr/>
                    <a:lstStyle/>
                    <a:p>
                      <a:pPr algn="ctr"/>
                      <a:r>
                        <a:rPr lang="ru-RU" sz="1600" dirty="0">
                          <a:latin typeface="+mn-lt"/>
                          <a:ea typeface="Cambria" panose="02040503050406030204" pitchFamily="18" charset="0"/>
                          <a:cs typeface="Arial" panose="020B0604020202020204" pitchFamily="34" charset="0"/>
                        </a:rPr>
                        <a:t>11</a:t>
                      </a:r>
                    </a:p>
                  </a:txBody>
                  <a:tcPr/>
                </a:tc>
                <a:extLst>
                  <a:ext uri="{0D108BD9-81ED-4DB2-BD59-A6C34878D82A}">
                    <a16:rowId xmlns:a16="http://schemas.microsoft.com/office/drawing/2014/main" val="10006"/>
                  </a:ext>
                </a:extLst>
              </a:tr>
              <a:tr h="253374">
                <a:tc>
                  <a:txBody>
                    <a:bodyPr/>
                    <a:lstStyle/>
                    <a:p>
                      <a:r>
                        <a:rPr lang="en-US" sz="1600" dirty="0">
                          <a:latin typeface="+mn-lt"/>
                          <a:ea typeface="Cambria" panose="02040503050406030204" pitchFamily="18" charset="0"/>
                          <a:cs typeface="Arial" panose="020B0604020202020204" pitchFamily="34" charset="0"/>
                        </a:rPr>
                        <a:t>Wall of the right ventricle</a:t>
                      </a:r>
                      <a:r>
                        <a:rPr lang="ru-RU" sz="1600" dirty="0">
                          <a:latin typeface="+mn-lt"/>
                          <a:ea typeface="Cambria" panose="02040503050406030204" pitchFamily="18" charset="0"/>
                          <a:cs typeface="Arial" panose="020B0604020202020204" pitchFamily="34" charset="0"/>
                        </a:rPr>
                        <a:t>, </a:t>
                      </a:r>
                      <a:r>
                        <a:rPr lang="en-US" sz="1600" dirty="0">
                          <a:latin typeface="+mn-lt"/>
                          <a:ea typeface="Cambria" panose="02040503050406030204" pitchFamily="18" charset="0"/>
                          <a:cs typeface="Arial" panose="020B0604020202020204" pitchFamily="34" charset="0"/>
                        </a:rPr>
                        <a:t>mm</a:t>
                      </a:r>
                      <a:endParaRPr lang="ru-RU" sz="1600" dirty="0">
                        <a:latin typeface="+mn-lt"/>
                        <a:ea typeface="Cambria" panose="02040503050406030204" pitchFamily="18" charset="0"/>
                        <a:cs typeface="Arial" panose="020B0604020202020204" pitchFamily="34" charset="0"/>
                      </a:endParaRPr>
                    </a:p>
                  </a:txBody>
                  <a:tcPr/>
                </a:tc>
                <a:tc>
                  <a:txBody>
                    <a:bodyPr/>
                    <a:lstStyle/>
                    <a:p>
                      <a:pPr algn="ctr"/>
                      <a:r>
                        <a:rPr lang="ru-RU" sz="1600" dirty="0">
                          <a:latin typeface="+mn-lt"/>
                          <a:ea typeface="Cambria" panose="02040503050406030204" pitchFamily="18" charset="0"/>
                          <a:cs typeface="Arial" panose="020B0604020202020204" pitchFamily="34" charset="0"/>
                        </a:rPr>
                        <a:t>5</a:t>
                      </a:r>
                    </a:p>
                  </a:txBody>
                  <a:tcPr/>
                </a:tc>
                <a:tc>
                  <a:txBody>
                    <a:bodyPr/>
                    <a:lstStyle/>
                    <a:p>
                      <a:pPr algn="ctr"/>
                      <a:r>
                        <a:rPr lang="ru-RU" sz="1600" dirty="0">
                          <a:latin typeface="+mn-lt"/>
                          <a:ea typeface="Cambria" panose="02040503050406030204" pitchFamily="18" charset="0"/>
                          <a:cs typeface="Arial" panose="020B0604020202020204" pitchFamily="34" charset="0"/>
                        </a:rPr>
                        <a:t>5</a:t>
                      </a:r>
                    </a:p>
                  </a:txBody>
                  <a:tcPr/>
                </a:tc>
                <a:extLst>
                  <a:ext uri="{0D108BD9-81ED-4DB2-BD59-A6C34878D82A}">
                    <a16:rowId xmlns:a16="http://schemas.microsoft.com/office/drawing/2014/main" val="10007"/>
                  </a:ext>
                </a:extLst>
              </a:tr>
              <a:tr h="253374">
                <a:tc>
                  <a:txBody>
                    <a:bodyPr/>
                    <a:lstStyle/>
                    <a:p>
                      <a:r>
                        <a:rPr lang="en-US" sz="1600" b="1" dirty="0">
                          <a:solidFill>
                            <a:srgbClr val="FF0000"/>
                          </a:solidFill>
                          <a:latin typeface="+mn-lt"/>
                          <a:ea typeface="Cambria" panose="02040503050406030204" pitchFamily="18" charset="0"/>
                          <a:cs typeface="Arial" panose="020B0604020202020204" pitchFamily="34" charset="0"/>
                        </a:rPr>
                        <a:t>Pulmonary artery systolic pressure</a:t>
                      </a:r>
                      <a:r>
                        <a:rPr lang="ru-RU" sz="1600" b="1" dirty="0">
                          <a:solidFill>
                            <a:srgbClr val="FF0000"/>
                          </a:solidFill>
                          <a:latin typeface="+mn-lt"/>
                          <a:ea typeface="Cambria" panose="02040503050406030204" pitchFamily="18" charset="0"/>
                          <a:cs typeface="Arial" panose="020B0604020202020204" pitchFamily="34" charset="0"/>
                        </a:rPr>
                        <a:t>,</a:t>
                      </a:r>
                      <a:r>
                        <a:rPr lang="ru-RU" sz="1600" b="1" baseline="0" dirty="0">
                          <a:solidFill>
                            <a:srgbClr val="FF0000"/>
                          </a:solidFill>
                          <a:latin typeface="+mn-lt"/>
                          <a:ea typeface="Cambria" panose="02040503050406030204" pitchFamily="18" charset="0"/>
                          <a:cs typeface="Arial" panose="020B0604020202020204" pitchFamily="34" charset="0"/>
                        </a:rPr>
                        <a:t> </a:t>
                      </a:r>
                      <a:r>
                        <a:rPr lang="en-US" sz="1600" b="1" baseline="0" dirty="0">
                          <a:solidFill>
                            <a:srgbClr val="FF0000"/>
                          </a:solidFill>
                          <a:latin typeface="+mn-lt"/>
                          <a:ea typeface="Cambria" panose="02040503050406030204" pitchFamily="18" charset="0"/>
                          <a:cs typeface="Arial" panose="020B0604020202020204" pitchFamily="34" charset="0"/>
                        </a:rPr>
                        <a:t>mm</a:t>
                      </a:r>
                      <a:r>
                        <a:rPr lang="ru-RU" sz="1600" b="1" baseline="0" dirty="0">
                          <a:solidFill>
                            <a:srgbClr val="FF0000"/>
                          </a:solidFill>
                          <a:latin typeface="+mn-lt"/>
                          <a:ea typeface="Cambria" panose="02040503050406030204" pitchFamily="18" charset="0"/>
                          <a:cs typeface="Arial" panose="020B0604020202020204" pitchFamily="34" charset="0"/>
                        </a:rPr>
                        <a:t> </a:t>
                      </a:r>
                      <a:r>
                        <a:rPr lang="en-US" sz="1600" b="1" baseline="0" dirty="0">
                          <a:solidFill>
                            <a:srgbClr val="FF0000"/>
                          </a:solidFill>
                          <a:latin typeface="+mn-lt"/>
                          <a:ea typeface="Cambria" panose="02040503050406030204" pitchFamily="18" charset="0"/>
                          <a:cs typeface="Arial" panose="020B0604020202020204" pitchFamily="34" charset="0"/>
                        </a:rPr>
                        <a:t>Hg</a:t>
                      </a:r>
                      <a:endParaRPr lang="ru-RU" sz="1600" b="1" dirty="0">
                        <a:solidFill>
                          <a:srgbClr val="FF0000"/>
                        </a:solidFill>
                        <a:latin typeface="+mn-lt"/>
                        <a:ea typeface="Cambria" panose="02040503050406030204" pitchFamily="18" charset="0"/>
                        <a:cs typeface="Arial" panose="020B0604020202020204" pitchFamily="34" charset="0"/>
                      </a:endParaRPr>
                    </a:p>
                  </a:txBody>
                  <a:tcPr/>
                </a:tc>
                <a:tc>
                  <a:txBody>
                    <a:bodyPr/>
                    <a:lstStyle/>
                    <a:p>
                      <a:pPr algn="ctr"/>
                      <a:r>
                        <a:rPr lang="ru-RU" sz="1600" b="1" dirty="0">
                          <a:solidFill>
                            <a:srgbClr val="FF0000"/>
                          </a:solidFill>
                          <a:latin typeface="+mn-lt"/>
                          <a:ea typeface="Cambria" panose="02040503050406030204" pitchFamily="18" charset="0"/>
                          <a:cs typeface="Arial" panose="020B0604020202020204" pitchFamily="34" charset="0"/>
                        </a:rPr>
                        <a:t>40</a:t>
                      </a:r>
                    </a:p>
                  </a:txBody>
                  <a:tcPr/>
                </a:tc>
                <a:tc>
                  <a:txBody>
                    <a:bodyPr/>
                    <a:lstStyle/>
                    <a:p>
                      <a:pPr algn="ctr"/>
                      <a:r>
                        <a:rPr lang="ru-RU" sz="1600" b="1" dirty="0">
                          <a:solidFill>
                            <a:schemeClr val="accent6">
                              <a:lumMod val="75000"/>
                            </a:schemeClr>
                          </a:solidFill>
                          <a:latin typeface="+mn-lt"/>
                          <a:ea typeface="Cambria" panose="02040503050406030204" pitchFamily="18" charset="0"/>
                          <a:cs typeface="Arial" panose="020B0604020202020204" pitchFamily="34" charset="0"/>
                        </a:rPr>
                        <a:t>20</a:t>
                      </a:r>
                    </a:p>
                  </a:txBody>
                  <a:tcPr/>
                </a:tc>
                <a:extLst>
                  <a:ext uri="{0D108BD9-81ED-4DB2-BD59-A6C34878D82A}">
                    <a16:rowId xmlns:a16="http://schemas.microsoft.com/office/drawing/2014/main" val="10008"/>
                  </a:ext>
                </a:extLst>
              </a:tr>
              <a:tr h="253374">
                <a:tc>
                  <a:txBody>
                    <a:bodyPr/>
                    <a:lstStyle/>
                    <a:p>
                      <a:r>
                        <a:rPr lang="en-US" sz="1600" b="1" dirty="0">
                          <a:solidFill>
                            <a:srgbClr val="FF0000"/>
                          </a:solidFill>
                          <a:latin typeface="+mn-lt"/>
                          <a:ea typeface="Cambria" panose="02040503050406030204" pitchFamily="18" charset="0"/>
                          <a:cs typeface="Arial" panose="020B0604020202020204" pitchFamily="34" charset="0"/>
                        </a:rPr>
                        <a:t>LV EF</a:t>
                      </a:r>
                      <a:r>
                        <a:rPr lang="ru-RU" sz="1600" b="1" dirty="0">
                          <a:solidFill>
                            <a:srgbClr val="FF0000"/>
                          </a:solidFill>
                          <a:latin typeface="+mn-lt"/>
                          <a:ea typeface="Cambria" panose="02040503050406030204" pitchFamily="18" charset="0"/>
                          <a:cs typeface="Arial" panose="020B0604020202020204" pitchFamily="34" charset="0"/>
                        </a:rPr>
                        <a:t>, %</a:t>
                      </a:r>
                    </a:p>
                  </a:txBody>
                  <a:tcPr/>
                </a:tc>
                <a:tc>
                  <a:txBody>
                    <a:bodyPr/>
                    <a:lstStyle/>
                    <a:p>
                      <a:pPr algn="ctr"/>
                      <a:r>
                        <a:rPr lang="ru-RU" sz="1600" b="1" dirty="0">
                          <a:solidFill>
                            <a:srgbClr val="FF0000"/>
                          </a:solidFill>
                          <a:latin typeface="+mn-lt"/>
                          <a:ea typeface="Cambria" panose="02040503050406030204" pitchFamily="18" charset="0"/>
                          <a:cs typeface="Arial" panose="020B0604020202020204" pitchFamily="34" charset="0"/>
                        </a:rPr>
                        <a:t>27</a:t>
                      </a:r>
                    </a:p>
                  </a:txBody>
                  <a:tcPr/>
                </a:tc>
                <a:tc>
                  <a:txBody>
                    <a:bodyPr/>
                    <a:lstStyle/>
                    <a:p>
                      <a:pPr algn="ctr"/>
                      <a:r>
                        <a:rPr lang="ru-RU" sz="1600" b="1" dirty="0">
                          <a:solidFill>
                            <a:schemeClr val="accent6">
                              <a:lumMod val="75000"/>
                            </a:schemeClr>
                          </a:solidFill>
                          <a:latin typeface="+mn-lt"/>
                          <a:ea typeface="Cambria" panose="02040503050406030204" pitchFamily="18" charset="0"/>
                          <a:cs typeface="Arial" panose="020B0604020202020204" pitchFamily="34" charset="0"/>
                        </a:rPr>
                        <a:t>53</a:t>
                      </a:r>
                    </a:p>
                  </a:txBody>
                  <a:tcPr/>
                </a:tc>
                <a:extLst>
                  <a:ext uri="{0D108BD9-81ED-4DB2-BD59-A6C34878D82A}">
                    <a16:rowId xmlns:a16="http://schemas.microsoft.com/office/drawing/2014/main" val="10009"/>
                  </a:ext>
                </a:extLst>
              </a:tr>
              <a:tr h="253374">
                <a:tc>
                  <a:txBody>
                    <a:bodyPr/>
                    <a:lstStyle/>
                    <a:p>
                      <a:r>
                        <a:rPr lang="en-US" sz="1600" dirty="0">
                          <a:solidFill>
                            <a:schemeClr val="tx1"/>
                          </a:solidFill>
                          <a:latin typeface="+mn-lt"/>
                          <a:ea typeface="Cambria" panose="02040503050406030204" pitchFamily="18" charset="0"/>
                          <a:cs typeface="Arial" panose="020B0604020202020204" pitchFamily="34" charset="0"/>
                        </a:rPr>
                        <a:t>Fluid in the pleural cavities, layer thickness</a:t>
                      </a:r>
                      <a:endParaRPr lang="ru-RU" sz="1600" dirty="0">
                        <a:solidFill>
                          <a:schemeClr val="tx1"/>
                        </a:solidFill>
                        <a:latin typeface="+mn-lt"/>
                        <a:ea typeface="Cambria" panose="02040503050406030204" pitchFamily="18" charset="0"/>
                        <a:cs typeface="Arial" panose="020B0604020202020204" pitchFamily="34" charset="0"/>
                      </a:endParaRPr>
                    </a:p>
                  </a:txBody>
                  <a:tcPr/>
                </a:tc>
                <a:tc>
                  <a:txBody>
                    <a:bodyPr/>
                    <a:lstStyle/>
                    <a:p>
                      <a:pPr algn="ctr"/>
                      <a:r>
                        <a:rPr lang="en-US" sz="1600" dirty="0">
                          <a:solidFill>
                            <a:schemeClr val="tx1"/>
                          </a:solidFill>
                          <a:latin typeface="+mn-lt"/>
                          <a:ea typeface="Cambria" panose="02040503050406030204" pitchFamily="18" charset="0"/>
                          <a:cs typeface="Arial" panose="020B0604020202020204" pitchFamily="34" charset="0"/>
                        </a:rPr>
                        <a:t>right</a:t>
                      </a:r>
                      <a:r>
                        <a:rPr lang="ru-RU" sz="1600" dirty="0">
                          <a:solidFill>
                            <a:schemeClr val="tx1"/>
                          </a:solidFill>
                          <a:latin typeface="+mn-lt"/>
                          <a:ea typeface="Cambria" panose="02040503050406030204" pitchFamily="18" charset="0"/>
                          <a:cs typeface="Arial" panose="020B0604020202020204" pitchFamily="34" charset="0"/>
                        </a:rPr>
                        <a:t> – 90 </a:t>
                      </a:r>
                      <a:r>
                        <a:rPr lang="en-US" sz="1600" dirty="0">
                          <a:solidFill>
                            <a:schemeClr val="tx1"/>
                          </a:solidFill>
                          <a:latin typeface="+mn-lt"/>
                          <a:ea typeface="Cambria" panose="02040503050406030204" pitchFamily="18" charset="0"/>
                          <a:cs typeface="Arial" panose="020B0604020202020204" pitchFamily="34" charset="0"/>
                        </a:rPr>
                        <a:t>mm</a:t>
                      </a:r>
                      <a:r>
                        <a:rPr lang="ru-RU" sz="1600" dirty="0">
                          <a:solidFill>
                            <a:schemeClr val="tx1"/>
                          </a:solidFill>
                          <a:latin typeface="+mn-lt"/>
                          <a:ea typeface="Cambria" panose="02040503050406030204" pitchFamily="18" charset="0"/>
                          <a:cs typeface="Arial" panose="020B0604020202020204" pitchFamily="34" charset="0"/>
                        </a:rPr>
                        <a:t>,</a:t>
                      </a:r>
                      <a:r>
                        <a:rPr lang="en-US" sz="1600" dirty="0">
                          <a:solidFill>
                            <a:schemeClr val="tx1"/>
                          </a:solidFill>
                          <a:latin typeface="+mn-lt"/>
                          <a:ea typeface="Cambria" panose="02040503050406030204" pitchFamily="18" charset="0"/>
                          <a:cs typeface="Arial" panose="020B0604020202020204" pitchFamily="34" charset="0"/>
                        </a:rPr>
                        <a:t> left</a:t>
                      </a:r>
                      <a:r>
                        <a:rPr lang="ru-RU" sz="1600" dirty="0">
                          <a:solidFill>
                            <a:schemeClr val="tx1"/>
                          </a:solidFill>
                          <a:latin typeface="+mn-lt"/>
                          <a:ea typeface="Cambria" panose="02040503050406030204" pitchFamily="18" charset="0"/>
                          <a:cs typeface="Arial" panose="020B0604020202020204" pitchFamily="34" charset="0"/>
                        </a:rPr>
                        <a:t> – 70 </a:t>
                      </a:r>
                      <a:r>
                        <a:rPr lang="en-US" sz="1600" dirty="0">
                          <a:solidFill>
                            <a:schemeClr val="tx1"/>
                          </a:solidFill>
                          <a:latin typeface="+mn-lt"/>
                          <a:ea typeface="Cambria" panose="02040503050406030204" pitchFamily="18" charset="0"/>
                          <a:cs typeface="Arial" panose="020B0604020202020204" pitchFamily="34" charset="0"/>
                        </a:rPr>
                        <a:t>mm</a:t>
                      </a:r>
                      <a:endParaRPr lang="ru-RU" sz="1600" dirty="0">
                        <a:solidFill>
                          <a:schemeClr val="tx1"/>
                        </a:solidFill>
                        <a:latin typeface="+mn-lt"/>
                        <a:ea typeface="Cambria" panose="02040503050406030204" pitchFamily="18" charset="0"/>
                        <a:cs typeface="Arial" panose="020B0604020202020204" pitchFamily="34" charset="0"/>
                      </a:endParaRPr>
                    </a:p>
                  </a:txBody>
                  <a:tcPr/>
                </a:tc>
                <a:tc>
                  <a:txBody>
                    <a:bodyPr/>
                    <a:lstStyle/>
                    <a:p>
                      <a:pPr algn="ctr"/>
                      <a:r>
                        <a:rPr lang="ru-RU" sz="1600" b="1" dirty="0">
                          <a:solidFill>
                            <a:schemeClr val="accent6">
                              <a:lumMod val="75000"/>
                            </a:schemeClr>
                          </a:solidFill>
                          <a:latin typeface="+mn-lt"/>
                          <a:ea typeface="Cambria" panose="02040503050406030204" pitchFamily="18" charset="0"/>
                          <a:cs typeface="Arial" panose="020B0604020202020204" pitchFamily="34" charset="0"/>
                        </a:rPr>
                        <a:t>нет</a:t>
                      </a:r>
                    </a:p>
                  </a:txBody>
                  <a:tcPr/>
                </a:tc>
                <a:extLst>
                  <a:ext uri="{0D108BD9-81ED-4DB2-BD59-A6C34878D82A}">
                    <a16:rowId xmlns:a16="http://schemas.microsoft.com/office/drawing/2014/main" val="10010"/>
                  </a:ext>
                </a:extLst>
              </a:tr>
              <a:tr h="253374">
                <a:tc>
                  <a:txBody>
                    <a:bodyPr/>
                    <a:lstStyle/>
                    <a:p>
                      <a:r>
                        <a:rPr lang="en-US" sz="1600" dirty="0">
                          <a:solidFill>
                            <a:schemeClr val="tx1"/>
                          </a:solidFill>
                          <a:latin typeface="+mn-lt"/>
                          <a:ea typeface="Cambria" panose="02040503050406030204" pitchFamily="18" charset="0"/>
                          <a:cs typeface="Arial" panose="020B0604020202020204" pitchFamily="34" charset="0"/>
                        </a:rPr>
                        <a:t>Separation of the pericardium</a:t>
                      </a:r>
                      <a:endParaRPr lang="ru-RU" sz="1600" dirty="0">
                        <a:solidFill>
                          <a:schemeClr val="tx1"/>
                        </a:solidFill>
                        <a:latin typeface="+mn-lt"/>
                        <a:ea typeface="Cambria" panose="02040503050406030204" pitchFamily="18" charset="0"/>
                        <a:cs typeface="Arial" panose="020B0604020202020204" pitchFamily="34" charset="0"/>
                      </a:endParaRPr>
                    </a:p>
                  </a:txBody>
                  <a:tcPr/>
                </a:tc>
                <a:tc>
                  <a:txBody>
                    <a:bodyPr/>
                    <a:lstStyle/>
                    <a:p>
                      <a:pPr algn="ctr"/>
                      <a:r>
                        <a:rPr lang="ru-RU" sz="1600" dirty="0">
                          <a:solidFill>
                            <a:schemeClr val="tx1"/>
                          </a:solidFill>
                          <a:latin typeface="+mn-lt"/>
                          <a:ea typeface="Cambria" panose="02040503050406030204" pitchFamily="18" charset="0"/>
                          <a:cs typeface="Arial" panose="020B0604020202020204" pitchFamily="34" charset="0"/>
                        </a:rPr>
                        <a:t>4-5 </a:t>
                      </a:r>
                      <a:r>
                        <a:rPr lang="en-US" sz="1600" dirty="0">
                          <a:solidFill>
                            <a:schemeClr val="tx1"/>
                          </a:solidFill>
                          <a:latin typeface="+mn-lt"/>
                          <a:ea typeface="Cambria" panose="02040503050406030204" pitchFamily="18" charset="0"/>
                          <a:cs typeface="Arial" panose="020B0604020202020204" pitchFamily="34" charset="0"/>
                        </a:rPr>
                        <a:t>mm</a:t>
                      </a:r>
                      <a:endParaRPr lang="ru-RU" sz="1600" dirty="0">
                        <a:solidFill>
                          <a:schemeClr val="tx1"/>
                        </a:solidFill>
                        <a:latin typeface="+mn-lt"/>
                        <a:ea typeface="Cambria" panose="02040503050406030204" pitchFamily="18" charset="0"/>
                        <a:cs typeface="Arial" panose="020B0604020202020204" pitchFamily="34" charset="0"/>
                      </a:endParaRPr>
                    </a:p>
                  </a:txBody>
                  <a:tcPr/>
                </a:tc>
                <a:tc>
                  <a:txBody>
                    <a:bodyPr/>
                    <a:lstStyle/>
                    <a:p>
                      <a:pPr algn="ctr"/>
                      <a:r>
                        <a:rPr lang="ru-RU" sz="1600" b="1" dirty="0">
                          <a:solidFill>
                            <a:schemeClr val="accent6">
                              <a:lumMod val="75000"/>
                            </a:schemeClr>
                          </a:solidFill>
                          <a:latin typeface="+mn-lt"/>
                          <a:ea typeface="Cambria" panose="02040503050406030204" pitchFamily="18" charset="0"/>
                          <a:cs typeface="Arial" panose="020B0604020202020204" pitchFamily="34" charset="0"/>
                        </a:rPr>
                        <a:t>нет</a:t>
                      </a:r>
                    </a:p>
                  </a:txBody>
                  <a:tcPr/>
                </a:tc>
                <a:extLst>
                  <a:ext uri="{0D108BD9-81ED-4DB2-BD59-A6C34878D82A}">
                    <a16:rowId xmlns:a16="http://schemas.microsoft.com/office/drawing/2014/main" val="10011"/>
                  </a:ext>
                </a:extLst>
              </a:tr>
            </a:tbl>
          </a:graphicData>
        </a:graphic>
      </p:graphicFrame>
      <p:sp>
        <p:nvSpPr>
          <p:cNvPr id="7" name="Text Placeholder 1">
            <a:extLst>
              <a:ext uri="{FF2B5EF4-FFF2-40B4-BE49-F238E27FC236}">
                <a16:creationId xmlns:a16="http://schemas.microsoft.com/office/drawing/2014/main" id="{549C41B5-974F-4282-8C88-21D1B6ABB7F4}"/>
              </a:ext>
            </a:extLst>
          </p:cNvPr>
          <p:cNvSpPr txBox="1">
            <a:spLocks/>
          </p:cNvSpPr>
          <p:nvPr/>
        </p:nvSpPr>
        <p:spPr>
          <a:xfrm>
            <a:off x="1415479" y="836712"/>
            <a:ext cx="4549385" cy="720082"/>
          </a:xfrm>
          <a:prstGeom prst="rect">
            <a:avLst/>
          </a:prstGeom>
        </p:spPr>
        <p:txBody>
          <a:bodyPr/>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algn="ctr"/>
            <a:r>
              <a:rPr lang="en-US" b="1" dirty="0">
                <a:solidFill>
                  <a:schemeClr val="tx2"/>
                </a:solidFill>
                <a:latin typeface="+mn-lt"/>
                <a:ea typeface="Cambria" panose="02040503050406030204" pitchFamily="18" charset="0"/>
                <a:cs typeface="Arial" panose="020B0604020202020204" pitchFamily="34" charset="0"/>
              </a:rPr>
              <a:t>Patient K., male, 35 years old</a:t>
            </a:r>
            <a:endParaRPr lang="ru-RU" b="1" dirty="0">
              <a:solidFill>
                <a:schemeClr val="tx2"/>
              </a:solidFill>
              <a:latin typeface="+mn-lt"/>
              <a:ea typeface="Cambria" panose="02040503050406030204" pitchFamily="18" charset="0"/>
              <a:cs typeface="Arial" panose="020B0604020202020204" pitchFamily="34" charset="0"/>
            </a:endParaRPr>
          </a:p>
          <a:p>
            <a:pPr algn="ctr"/>
            <a:endParaRPr lang="ru-RU" b="1" dirty="0">
              <a:solidFill>
                <a:schemeClr val="tx2"/>
              </a:solidFill>
              <a:latin typeface="+mn-lt"/>
              <a:ea typeface="Cambria" panose="02040503050406030204" pitchFamily="18" charset="0"/>
              <a:cs typeface="Arial" panose="020B0604020202020204" pitchFamily="34" charset="0"/>
            </a:endParaRPr>
          </a:p>
        </p:txBody>
      </p:sp>
      <p:cxnSp>
        <p:nvCxnSpPr>
          <p:cNvPr id="22" name="Прямая со стрелкой 21">
            <a:extLst>
              <a:ext uri="{FF2B5EF4-FFF2-40B4-BE49-F238E27FC236}">
                <a16:creationId xmlns:a16="http://schemas.microsoft.com/office/drawing/2014/main" id="{A8A86DEB-84AA-4AF9-9293-0546721824B4}"/>
              </a:ext>
            </a:extLst>
          </p:cNvPr>
          <p:cNvCxnSpPr>
            <a:cxnSpLocks/>
          </p:cNvCxnSpPr>
          <p:nvPr/>
        </p:nvCxnSpPr>
        <p:spPr>
          <a:xfrm flipV="1">
            <a:off x="4582636" y="5459355"/>
            <a:ext cx="2186464" cy="3103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9BE2B71E-B042-4BAE-AE48-1B8442CA8E22}"/>
              </a:ext>
            </a:extLst>
          </p:cNvPr>
          <p:cNvCxnSpPr>
            <a:cxnSpLocks/>
          </p:cNvCxnSpPr>
          <p:nvPr/>
        </p:nvCxnSpPr>
        <p:spPr>
          <a:xfrm flipH="1" flipV="1">
            <a:off x="9842500" y="5459355"/>
            <a:ext cx="778006" cy="288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4" name="Рисунок 23">
            <a:extLst>
              <a:ext uri="{FF2B5EF4-FFF2-40B4-BE49-F238E27FC236}">
                <a16:creationId xmlns:a16="http://schemas.microsoft.com/office/drawing/2014/main" id="{FDDE91E6-074B-411C-BDBD-906F3BEA2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25" name="Picture 2">
            <a:extLst>
              <a:ext uri="{FF2B5EF4-FFF2-40B4-BE49-F238E27FC236}">
                <a16:creationId xmlns:a16="http://schemas.microsoft.com/office/drawing/2014/main" id="{4CA763F9-C01A-47D5-9E7B-581E1AFD645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Стрелка: вправо 25">
            <a:extLst>
              <a:ext uri="{FF2B5EF4-FFF2-40B4-BE49-F238E27FC236}">
                <a16:creationId xmlns:a16="http://schemas.microsoft.com/office/drawing/2014/main" id="{23A6163B-D3CA-4888-94BD-2C963AE9E601}"/>
              </a:ext>
            </a:extLst>
          </p:cNvPr>
          <p:cNvSpPr/>
          <p:nvPr/>
        </p:nvSpPr>
        <p:spPr>
          <a:xfrm>
            <a:off x="350873" y="5571463"/>
            <a:ext cx="11266968" cy="9635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7" name="TextBox 26">
            <a:extLst>
              <a:ext uri="{FF2B5EF4-FFF2-40B4-BE49-F238E27FC236}">
                <a16:creationId xmlns:a16="http://schemas.microsoft.com/office/drawing/2014/main" id="{2604A391-6245-4F20-A830-540696AFA52C}"/>
              </a:ext>
            </a:extLst>
          </p:cNvPr>
          <p:cNvSpPr txBox="1"/>
          <p:nvPr/>
        </p:nvSpPr>
        <p:spPr>
          <a:xfrm>
            <a:off x="382772" y="5877661"/>
            <a:ext cx="1079719" cy="369332"/>
          </a:xfrm>
          <a:prstGeom prst="rect">
            <a:avLst/>
          </a:prstGeom>
          <a:noFill/>
        </p:spPr>
        <p:txBody>
          <a:bodyPr wrap="none" rtlCol="0">
            <a:spAutoFit/>
          </a:bodyPr>
          <a:lstStyle/>
          <a:p>
            <a:r>
              <a:rPr lang="en-US" dirty="0">
                <a:solidFill>
                  <a:srgbClr val="002060"/>
                </a:solidFill>
              </a:rPr>
              <a:t>Nov </a:t>
            </a:r>
            <a:r>
              <a:rPr lang="ru-RU" dirty="0">
                <a:solidFill>
                  <a:srgbClr val="002060"/>
                </a:solidFill>
              </a:rPr>
              <a:t>2020</a:t>
            </a:r>
          </a:p>
        </p:txBody>
      </p:sp>
      <p:sp>
        <p:nvSpPr>
          <p:cNvPr id="28" name="TextBox 27">
            <a:extLst>
              <a:ext uri="{FF2B5EF4-FFF2-40B4-BE49-F238E27FC236}">
                <a16:creationId xmlns:a16="http://schemas.microsoft.com/office/drawing/2014/main" id="{86E38310-47D4-422F-84E5-22580BC8EAF8}"/>
              </a:ext>
            </a:extLst>
          </p:cNvPr>
          <p:cNvSpPr txBox="1"/>
          <p:nvPr/>
        </p:nvSpPr>
        <p:spPr>
          <a:xfrm>
            <a:off x="2172477" y="5877661"/>
            <a:ext cx="1061509" cy="369332"/>
          </a:xfrm>
          <a:prstGeom prst="rect">
            <a:avLst/>
          </a:prstGeom>
          <a:noFill/>
        </p:spPr>
        <p:txBody>
          <a:bodyPr wrap="none" rtlCol="0">
            <a:spAutoFit/>
          </a:bodyPr>
          <a:lstStyle/>
          <a:p>
            <a:r>
              <a:rPr lang="en-US" dirty="0">
                <a:solidFill>
                  <a:srgbClr val="002060"/>
                </a:solidFill>
              </a:rPr>
              <a:t>Dec </a:t>
            </a:r>
            <a:r>
              <a:rPr lang="ru-RU" dirty="0">
                <a:solidFill>
                  <a:srgbClr val="002060"/>
                </a:solidFill>
              </a:rPr>
              <a:t>2020</a:t>
            </a:r>
          </a:p>
        </p:txBody>
      </p:sp>
      <p:sp>
        <p:nvSpPr>
          <p:cNvPr id="29" name="TextBox 28">
            <a:extLst>
              <a:ext uri="{FF2B5EF4-FFF2-40B4-BE49-F238E27FC236}">
                <a16:creationId xmlns:a16="http://schemas.microsoft.com/office/drawing/2014/main" id="{5D80595F-BBF2-468E-9369-74F31C1ACC35}"/>
              </a:ext>
            </a:extLst>
          </p:cNvPr>
          <p:cNvSpPr txBox="1"/>
          <p:nvPr/>
        </p:nvSpPr>
        <p:spPr>
          <a:xfrm>
            <a:off x="4142933" y="5878502"/>
            <a:ext cx="1011815" cy="369332"/>
          </a:xfrm>
          <a:prstGeom prst="rect">
            <a:avLst/>
          </a:prstGeom>
          <a:noFill/>
        </p:spPr>
        <p:txBody>
          <a:bodyPr wrap="none" rtlCol="0">
            <a:spAutoFit/>
          </a:bodyPr>
          <a:lstStyle/>
          <a:p>
            <a:r>
              <a:rPr lang="en-US" b="1" dirty="0">
                <a:solidFill>
                  <a:srgbClr val="002060"/>
                </a:solidFill>
              </a:rPr>
              <a:t>Jan </a:t>
            </a:r>
            <a:r>
              <a:rPr lang="ru-RU" b="1" dirty="0">
                <a:solidFill>
                  <a:srgbClr val="002060"/>
                </a:solidFill>
              </a:rPr>
              <a:t>2021</a:t>
            </a:r>
          </a:p>
        </p:txBody>
      </p:sp>
      <p:sp>
        <p:nvSpPr>
          <p:cNvPr id="30" name="TextBox 29">
            <a:extLst>
              <a:ext uri="{FF2B5EF4-FFF2-40B4-BE49-F238E27FC236}">
                <a16:creationId xmlns:a16="http://schemas.microsoft.com/office/drawing/2014/main" id="{BE82EE40-E0C5-449A-B2A6-B5F2EB9D17C6}"/>
              </a:ext>
            </a:extLst>
          </p:cNvPr>
          <p:cNvSpPr txBox="1"/>
          <p:nvPr/>
        </p:nvSpPr>
        <p:spPr>
          <a:xfrm>
            <a:off x="6169839" y="5878502"/>
            <a:ext cx="1045286" cy="369332"/>
          </a:xfrm>
          <a:prstGeom prst="rect">
            <a:avLst/>
          </a:prstGeom>
          <a:noFill/>
        </p:spPr>
        <p:txBody>
          <a:bodyPr wrap="none" rtlCol="0">
            <a:spAutoFit/>
          </a:bodyPr>
          <a:lstStyle/>
          <a:p>
            <a:r>
              <a:rPr lang="en-US" dirty="0">
                <a:solidFill>
                  <a:srgbClr val="002060"/>
                </a:solidFill>
              </a:rPr>
              <a:t>Feb </a:t>
            </a:r>
            <a:r>
              <a:rPr lang="ru-RU" dirty="0">
                <a:solidFill>
                  <a:srgbClr val="002060"/>
                </a:solidFill>
              </a:rPr>
              <a:t>2021</a:t>
            </a:r>
          </a:p>
        </p:txBody>
      </p:sp>
      <p:sp>
        <p:nvSpPr>
          <p:cNvPr id="31" name="TextBox 30">
            <a:extLst>
              <a:ext uri="{FF2B5EF4-FFF2-40B4-BE49-F238E27FC236}">
                <a16:creationId xmlns:a16="http://schemas.microsoft.com/office/drawing/2014/main" id="{52B284F1-EE43-4743-8C7C-887EA0E89433}"/>
              </a:ext>
            </a:extLst>
          </p:cNvPr>
          <p:cNvSpPr txBox="1"/>
          <p:nvPr/>
        </p:nvSpPr>
        <p:spPr>
          <a:xfrm>
            <a:off x="8267882" y="5877661"/>
            <a:ext cx="1093569" cy="369332"/>
          </a:xfrm>
          <a:prstGeom prst="rect">
            <a:avLst/>
          </a:prstGeom>
          <a:noFill/>
        </p:spPr>
        <p:txBody>
          <a:bodyPr wrap="none" rtlCol="0">
            <a:spAutoFit/>
          </a:bodyPr>
          <a:lstStyle/>
          <a:p>
            <a:r>
              <a:rPr lang="en-US" dirty="0">
                <a:solidFill>
                  <a:srgbClr val="002060"/>
                </a:solidFill>
              </a:rPr>
              <a:t>Mar </a:t>
            </a:r>
            <a:r>
              <a:rPr lang="ru-RU" dirty="0">
                <a:solidFill>
                  <a:srgbClr val="002060"/>
                </a:solidFill>
              </a:rPr>
              <a:t>2021</a:t>
            </a:r>
          </a:p>
        </p:txBody>
      </p:sp>
      <p:sp>
        <p:nvSpPr>
          <p:cNvPr id="32" name="TextBox 31">
            <a:extLst>
              <a:ext uri="{FF2B5EF4-FFF2-40B4-BE49-F238E27FC236}">
                <a16:creationId xmlns:a16="http://schemas.microsoft.com/office/drawing/2014/main" id="{17C25B65-85EA-4234-8CF8-518916DA3583}"/>
              </a:ext>
            </a:extLst>
          </p:cNvPr>
          <p:cNvSpPr txBox="1"/>
          <p:nvPr/>
        </p:nvSpPr>
        <p:spPr>
          <a:xfrm>
            <a:off x="10086777" y="5877661"/>
            <a:ext cx="1040670" cy="369332"/>
          </a:xfrm>
          <a:prstGeom prst="rect">
            <a:avLst/>
          </a:prstGeom>
          <a:noFill/>
        </p:spPr>
        <p:txBody>
          <a:bodyPr wrap="none" rtlCol="0">
            <a:spAutoFit/>
          </a:bodyPr>
          <a:lstStyle/>
          <a:p>
            <a:r>
              <a:rPr lang="en-US" b="1" dirty="0">
                <a:solidFill>
                  <a:srgbClr val="002060"/>
                </a:solidFill>
              </a:rPr>
              <a:t>Apr </a:t>
            </a:r>
            <a:r>
              <a:rPr lang="ru-RU" b="1" dirty="0">
                <a:solidFill>
                  <a:srgbClr val="002060"/>
                </a:solidFill>
              </a:rPr>
              <a:t>2021</a:t>
            </a:r>
          </a:p>
        </p:txBody>
      </p:sp>
    </p:spTree>
    <p:extLst>
      <p:ext uri="{BB962C8B-B14F-4D97-AF65-F5344CB8AC3E}">
        <p14:creationId xmlns:p14="http://schemas.microsoft.com/office/powerpoint/2010/main" val="46354536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3">
            <a:extLst>
              <a:ext uri="{FF2B5EF4-FFF2-40B4-BE49-F238E27FC236}">
                <a16:creationId xmlns:a16="http://schemas.microsoft.com/office/drawing/2014/main" id="{420A574D-50C7-42AD-90F4-49AFEFF8696A}"/>
              </a:ext>
            </a:extLst>
          </p:cNvPr>
          <p:cNvGraphicFramePr>
            <a:graphicFrameLocks/>
          </p:cNvGraphicFramePr>
          <p:nvPr>
            <p:extLst>
              <p:ext uri="{D42A27DB-BD31-4B8C-83A1-F6EECF244321}">
                <p14:modId xmlns:p14="http://schemas.microsoft.com/office/powerpoint/2010/main" val="2317865738"/>
              </p:ext>
            </p:extLst>
          </p:nvPr>
        </p:nvGraphicFramePr>
        <p:xfrm>
          <a:off x="1327260" y="2335848"/>
          <a:ext cx="9293245" cy="2216784"/>
        </p:xfrm>
        <a:graphic>
          <a:graphicData uri="http://schemas.openxmlformats.org/drawingml/2006/table">
            <a:tbl>
              <a:tblPr firstRow="1">
                <a:tableStyleId>{B301B821-A1FF-4177-AEE7-76D212191A09}</a:tableStyleId>
              </a:tblPr>
              <a:tblGrid>
                <a:gridCol w="4222640">
                  <a:extLst>
                    <a:ext uri="{9D8B030D-6E8A-4147-A177-3AD203B41FA5}">
                      <a16:colId xmlns:a16="http://schemas.microsoft.com/office/drawing/2014/main" val="20000"/>
                    </a:ext>
                  </a:extLst>
                </a:gridCol>
                <a:gridCol w="2501900">
                  <a:extLst>
                    <a:ext uri="{9D8B030D-6E8A-4147-A177-3AD203B41FA5}">
                      <a16:colId xmlns:a16="http://schemas.microsoft.com/office/drawing/2014/main" val="20001"/>
                    </a:ext>
                  </a:extLst>
                </a:gridCol>
                <a:gridCol w="2568705">
                  <a:extLst>
                    <a:ext uri="{9D8B030D-6E8A-4147-A177-3AD203B41FA5}">
                      <a16:colId xmlns:a16="http://schemas.microsoft.com/office/drawing/2014/main" val="20002"/>
                    </a:ext>
                  </a:extLst>
                </a:gridCol>
              </a:tblGrid>
              <a:tr h="367664">
                <a:tc>
                  <a:txBody>
                    <a:bodyPr/>
                    <a:lstStyle/>
                    <a:p>
                      <a:r>
                        <a:rPr lang="ru-RU" sz="1800" dirty="0">
                          <a:latin typeface="+mn-lt"/>
                          <a:ea typeface="Cambria" panose="02040503050406030204" pitchFamily="18" charset="0"/>
                          <a:cs typeface="Arial" panose="020B0604020202020204" pitchFamily="34" charset="0"/>
                        </a:rPr>
                        <a:t>Показатель</a:t>
                      </a:r>
                    </a:p>
                  </a:txBody>
                  <a:tcPr/>
                </a:tc>
                <a:tc>
                  <a:txBody>
                    <a:bodyPr/>
                    <a:lstStyle/>
                    <a:p>
                      <a:pPr algn="ctr"/>
                      <a:r>
                        <a:rPr lang="ru-RU" sz="1800" dirty="0">
                          <a:latin typeface="+mn-lt"/>
                          <a:ea typeface="Cambria" panose="02040503050406030204" pitchFamily="18" charset="0"/>
                          <a:cs typeface="Arial" panose="020B0604020202020204" pitchFamily="34" charset="0"/>
                        </a:rPr>
                        <a:t>22.01.2021</a:t>
                      </a:r>
                    </a:p>
                  </a:txBody>
                  <a:tcPr/>
                </a:tc>
                <a:tc>
                  <a:txBody>
                    <a:bodyPr/>
                    <a:lstStyle/>
                    <a:p>
                      <a:pPr algn="ctr"/>
                      <a:r>
                        <a:rPr lang="ru-RU" sz="1800" dirty="0">
                          <a:latin typeface="+mn-lt"/>
                          <a:ea typeface="Cambria" panose="02040503050406030204" pitchFamily="18" charset="0"/>
                          <a:cs typeface="Arial" panose="020B0604020202020204" pitchFamily="34" charset="0"/>
                        </a:rPr>
                        <a:t>14.04.2021</a:t>
                      </a:r>
                    </a:p>
                  </a:txBody>
                  <a:tcPr/>
                </a:tc>
                <a:extLst>
                  <a:ext uri="{0D108BD9-81ED-4DB2-BD59-A6C34878D82A}">
                    <a16:rowId xmlns:a16="http://schemas.microsoft.com/office/drawing/2014/main" val="10000"/>
                  </a:ext>
                </a:extLst>
              </a:tr>
              <a:tr h="370840">
                <a:tc>
                  <a:txBody>
                    <a:bodyPr/>
                    <a:lstStyle/>
                    <a:p>
                      <a:r>
                        <a:rPr lang="en-US" sz="1800" dirty="0">
                          <a:effectLst/>
                          <a:latin typeface="+mn-lt"/>
                          <a:ea typeface="Cambria" panose="02040503050406030204" pitchFamily="18" charset="0"/>
                          <a:cs typeface="Arial" panose="020B0604020202020204" pitchFamily="34" charset="0"/>
                        </a:rPr>
                        <a:t>Thyroid stimulating hormone (ultra), </a:t>
                      </a:r>
                      <a:r>
                        <a:rPr lang="en-US" sz="1800" dirty="0" err="1">
                          <a:effectLst/>
                          <a:latin typeface="+mn-lt"/>
                          <a:ea typeface="Cambria" panose="02040503050406030204" pitchFamily="18" charset="0"/>
                          <a:cs typeface="Arial" panose="020B0604020202020204" pitchFamily="34" charset="0"/>
                        </a:rPr>
                        <a:t>mIU</a:t>
                      </a:r>
                      <a:r>
                        <a:rPr lang="en-US" sz="1800" dirty="0">
                          <a:effectLst/>
                          <a:latin typeface="+mn-lt"/>
                          <a:ea typeface="Cambria" panose="02040503050406030204" pitchFamily="18" charset="0"/>
                          <a:cs typeface="Arial" panose="020B0604020202020204" pitchFamily="34" charset="0"/>
                        </a:rPr>
                        <a:t>/l</a:t>
                      </a:r>
                      <a:endParaRPr lang="ru-RU" sz="1800" dirty="0">
                        <a:effectLst/>
                        <a:latin typeface="+mn-lt"/>
                        <a:ea typeface="Cambria" panose="02040503050406030204" pitchFamily="18" charset="0"/>
                        <a:cs typeface="Arial" panose="020B0604020202020204" pitchFamily="34" charset="0"/>
                      </a:endParaRPr>
                    </a:p>
                  </a:txBody>
                  <a:tcPr anchor="ctr"/>
                </a:tc>
                <a:tc>
                  <a:txBody>
                    <a:bodyPr/>
                    <a:lstStyle/>
                    <a:p>
                      <a:pPr algn="ctr"/>
                      <a:r>
                        <a:rPr lang="ru-RU" sz="1800" dirty="0">
                          <a:effectLst/>
                          <a:latin typeface="+mn-lt"/>
                          <a:ea typeface="Cambria" panose="02040503050406030204" pitchFamily="18" charset="0"/>
                          <a:cs typeface="Arial" panose="020B0604020202020204" pitchFamily="34" charset="0"/>
                        </a:rPr>
                        <a:t>3.870 </a:t>
                      </a:r>
                    </a:p>
                  </a:txBody>
                  <a:tcPr anchor="ctr"/>
                </a:tc>
                <a:tc>
                  <a:txBody>
                    <a:bodyPr/>
                    <a:lstStyle/>
                    <a:p>
                      <a:pPr algn="ctr"/>
                      <a:r>
                        <a:rPr lang="ru-RU" sz="1800" dirty="0">
                          <a:latin typeface="+mn-lt"/>
                          <a:ea typeface="Cambria" panose="02040503050406030204" pitchFamily="18" charset="0"/>
                          <a:cs typeface="Arial" panose="020B0604020202020204" pitchFamily="34" charset="0"/>
                        </a:rPr>
                        <a:t> 3.100</a:t>
                      </a:r>
                    </a:p>
                  </a:txBody>
                  <a:tcPr anchor="ctr"/>
                </a:tc>
                <a:extLst>
                  <a:ext uri="{0D108BD9-81ED-4DB2-BD59-A6C34878D82A}">
                    <a16:rowId xmlns:a16="http://schemas.microsoft.com/office/drawing/2014/main" val="10001"/>
                  </a:ext>
                </a:extLst>
              </a:tr>
              <a:tr h="370840">
                <a:tc>
                  <a:txBody>
                    <a:bodyPr/>
                    <a:lstStyle/>
                    <a:p>
                      <a:r>
                        <a:rPr lang="en-US" sz="1800" b="1" dirty="0">
                          <a:solidFill>
                            <a:srgbClr val="FF0000"/>
                          </a:solidFill>
                          <a:latin typeface="+mn-lt"/>
                          <a:ea typeface="Cambria" panose="02040503050406030204" pitchFamily="18" charset="0"/>
                          <a:cs typeface="Arial" panose="020B0604020202020204" pitchFamily="34" charset="0"/>
                        </a:rPr>
                        <a:t>Troponin</a:t>
                      </a:r>
                      <a:r>
                        <a:rPr lang="ru-RU" sz="1800" b="1" dirty="0">
                          <a:solidFill>
                            <a:srgbClr val="FF0000"/>
                          </a:solidFill>
                          <a:latin typeface="+mn-lt"/>
                          <a:ea typeface="Cambria" panose="02040503050406030204" pitchFamily="18" charset="0"/>
                          <a:cs typeface="Arial" panose="020B0604020202020204" pitchFamily="34" charset="0"/>
                        </a:rPr>
                        <a:t> Т,</a:t>
                      </a:r>
                      <a:r>
                        <a:rPr lang="ru-RU" sz="1800" b="1" baseline="0" dirty="0">
                          <a:solidFill>
                            <a:srgbClr val="FF0000"/>
                          </a:solidFill>
                          <a:latin typeface="+mn-lt"/>
                          <a:ea typeface="Cambria" panose="02040503050406030204" pitchFamily="18" charset="0"/>
                          <a:cs typeface="Arial" panose="020B0604020202020204" pitchFamily="34" charset="0"/>
                        </a:rPr>
                        <a:t> </a:t>
                      </a:r>
                      <a:r>
                        <a:rPr lang="en-US" sz="1800" b="1" dirty="0">
                          <a:solidFill>
                            <a:srgbClr val="FF0000"/>
                          </a:solidFill>
                          <a:latin typeface="+mn-lt"/>
                          <a:ea typeface="Cambria" panose="02040503050406030204" pitchFamily="18" charset="0"/>
                          <a:cs typeface="Arial" panose="020B0604020202020204" pitchFamily="34" charset="0"/>
                        </a:rPr>
                        <a:t>ng</a:t>
                      </a:r>
                      <a:r>
                        <a:rPr lang="ru-RU" sz="1800" b="1" dirty="0">
                          <a:solidFill>
                            <a:srgbClr val="FF0000"/>
                          </a:solidFill>
                          <a:latin typeface="+mn-lt"/>
                          <a:ea typeface="Cambria" panose="02040503050406030204" pitchFamily="18" charset="0"/>
                          <a:cs typeface="Arial" panose="020B0604020202020204" pitchFamily="34" charset="0"/>
                        </a:rPr>
                        <a:t>/</a:t>
                      </a:r>
                      <a:r>
                        <a:rPr lang="en-US" sz="1800" b="1" dirty="0">
                          <a:solidFill>
                            <a:srgbClr val="FF0000"/>
                          </a:solidFill>
                          <a:latin typeface="+mn-lt"/>
                          <a:ea typeface="Cambria" panose="02040503050406030204" pitchFamily="18" charset="0"/>
                          <a:cs typeface="Arial" panose="020B0604020202020204" pitchFamily="34" charset="0"/>
                        </a:rPr>
                        <a:t>ml</a:t>
                      </a:r>
                      <a:r>
                        <a:rPr lang="ru-RU" sz="1800" b="1" dirty="0">
                          <a:solidFill>
                            <a:srgbClr val="FF0000"/>
                          </a:solidFill>
                          <a:latin typeface="+mn-lt"/>
                          <a:ea typeface="Cambria" panose="02040503050406030204" pitchFamily="18" charset="0"/>
                          <a:cs typeface="Arial" panose="020B0604020202020204" pitchFamily="34" charset="0"/>
                        </a:rPr>
                        <a:t> </a:t>
                      </a:r>
                    </a:p>
                  </a:txBody>
                  <a:tcPr anchor="ctr"/>
                </a:tc>
                <a:tc>
                  <a:txBody>
                    <a:bodyPr/>
                    <a:lstStyle/>
                    <a:p>
                      <a:pPr algn="ctr"/>
                      <a:r>
                        <a:rPr lang="ru-RU" sz="1800" b="1" dirty="0">
                          <a:solidFill>
                            <a:srgbClr val="FF0000"/>
                          </a:solidFill>
                          <a:latin typeface="+mn-lt"/>
                          <a:ea typeface="Cambria" panose="02040503050406030204" pitchFamily="18" charset="0"/>
                          <a:cs typeface="Arial" panose="020B0604020202020204" pitchFamily="34" charset="0"/>
                        </a:rPr>
                        <a:t>0.032</a:t>
                      </a:r>
                    </a:p>
                  </a:txBody>
                  <a:tcPr anchor="ctr"/>
                </a:tc>
                <a:tc>
                  <a:txBody>
                    <a:bodyPr/>
                    <a:lstStyle/>
                    <a:p>
                      <a:pPr algn="ctr"/>
                      <a:r>
                        <a:rPr lang="ru-RU" sz="1800" b="1" dirty="0">
                          <a:solidFill>
                            <a:srgbClr val="00B050"/>
                          </a:solidFill>
                          <a:latin typeface="+mn-lt"/>
                          <a:ea typeface="Cambria" panose="02040503050406030204" pitchFamily="18" charset="0"/>
                          <a:cs typeface="Arial" panose="020B0604020202020204" pitchFamily="34" charset="0"/>
                        </a:rPr>
                        <a:t>0.004</a:t>
                      </a:r>
                    </a:p>
                  </a:txBody>
                  <a:tcPr anchor="ctr"/>
                </a:tc>
                <a:extLst>
                  <a:ext uri="{0D108BD9-81ED-4DB2-BD59-A6C34878D82A}">
                    <a16:rowId xmlns:a16="http://schemas.microsoft.com/office/drawing/2014/main" val="10002"/>
                  </a:ext>
                </a:extLst>
              </a:tr>
              <a:tr h="0">
                <a:tc>
                  <a:txBody>
                    <a:bodyPr/>
                    <a:lstStyle/>
                    <a:p>
                      <a:r>
                        <a:rPr lang="en-US" sz="1800" b="1" dirty="0">
                          <a:solidFill>
                            <a:srgbClr val="FF0000"/>
                          </a:solidFill>
                          <a:latin typeface="+mn-lt"/>
                          <a:ea typeface="Cambria" panose="02040503050406030204" pitchFamily="18" charset="0"/>
                          <a:cs typeface="Arial" panose="020B0604020202020204" pitchFamily="34" charset="0"/>
                        </a:rPr>
                        <a:t>NT-</a:t>
                      </a:r>
                      <a:r>
                        <a:rPr lang="en-US" sz="1800" b="1" dirty="0" err="1">
                          <a:solidFill>
                            <a:srgbClr val="FF0000"/>
                          </a:solidFill>
                          <a:latin typeface="+mn-lt"/>
                          <a:ea typeface="Cambria" panose="02040503050406030204" pitchFamily="18" charset="0"/>
                          <a:cs typeface="Arial" panose="020B0604020202020204" pitchFamily="34" charset="0"/>
                        </a:rPr>
                        <a:t>proBNP</a:t>
                      </a:r>
                      <a:r>
                        <a:rPr lang="ru-RU" sz="1800" b="1" dirty="0">
                          <a:solidFill>
                            <a:srgbClr val="FF0000"/>
                          </a:solidFill>
                          <a:latin typeface="+mn-lt"/>
                          <a:ea typeface="Cambria" panose="02040503050406030204" pitchFamily="18" charset="0"/>
                          <a:cs typeface="Arial" panose="020B0604020202020204" pitchFamily="34" charset="0"/>
                        </a:rPr>
                        <a:t>,</a:t>
                      </a:r>
                      <a:r>
                        <a:rPr lang="ru-RU" sz="1800" b="1" baseline="0" dirty="0">
                          <a:solidFill>
                            <a:srgbClr val="FF0000"/>
                          </a:solidFill>
                          <a:latin typeface="+mn-lt"/>
                          <a:ea typeface="Cambria" panose="02040503050406030204" pitchFamily="18" charset="0"/>
                          <a:cs typeface="Arial" panose="020B0604020202020204" pitchFamily="34" charset="0"/>
                        </a:rPr>
                        <a:t> </a:t>
                      </a:r>
                      <a:r>
                        <a:rPr lang="ru-RU" sz="1800" b="1" dirty="0">
                          <a:solidFill>
                            <a:srgbClr val="FF0000"/>
                          </a:solidFill>
                          <a:latin typeface="+mn-lt"/>
                          <a:ea typeface="Cambria" panose="02040503050406030204" pitchFamily="18" charset="0"/>
                          <a:cs typeface="Arial" panose="020B0604020202020204" pitchFamily="34" charset="0"/>
                        </a:rPr>
                        <a:t> </a:t>
                      </a:r>
                      <a:r>
                        <a:rPr lang="en-US" sz="1800" b="1" dirty="0" err="1">
                          <a:solidFill>
                            <a:srgbClr val="FF0000"/>
                          </a:solidFill>
                          <a:latin typeface="+mn-lt"/>
                          <a:ea typeface="Cambria" panose="02040503050406030204" pitchFamily="18" charset="0"/>
                          <a:cs typeface="Arial" panose="020B0604020202020204" pitchFamily="34" charset="0"/>
                        </a:rPr>
                        <a:t>pg</a:t>
                      </a:r>
                      <a:r>
                        <a:rPr lang="ru-RU" sz="1800" b="1" dirty="0">
                          <a:solidFill>
                            <a:srgbClr val="FF0000"/>
                          </a:solidFill>
                          <a:latin typeface="+mn-lt"/>
                          <a:ea typeface="Cambria" panose="02040503050406030204" pitchFamily="18" charset="0"/>
                          <a:cs typeface="Arial" panose="020B0604020202020204" pitchFamily="34" charset="0"/>
                        </a:rPr>
                        <a:t>/</a:t>
                      </a:r>
                      <a:r>
                        <a:rPr lang="en-US" sz="1800" b="1" dirty="0">
                          <a:solidFill>
                            <a:srgbClr val="FF0000"/>
                          </a:solidFill>
                          <a:latin typeface="+mn-lt"/>
                          <a:ea typeface="Cambria" panose="02040503050406030204" pitchFamily="18" charset="0"/>
                          <a:cs typeface="Arial" panose="020B0604020202020204" pitchFamily="34" charset="0"/>
                        </a:rPr>
                        <a:t>ml</a:t>
                      </a:r>
                      <a:r>
                        <a:rPr lang="ru-RU" sz="1800" b="1" dirty="0">
                          <a:solidFill>
                            <a:srgbClr val="FF0000"/>
                          </a:solidFill>
                          <a:latin typeface="+mn-lt"/>
                          <a:ea typeface="Cambria" panose="02040503050406030204" pitchFamily="18" charset="0"/>
                          <a:cs typeface="Arial" panose="020B0604020202020204" pitchFamily="34" charset="0"/>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FF0000"/>
                          </a:solidFill>
                          <a:latin typeface="+mn-lt"/>
                          <a:ea typeface="Cambria" panose="02040503050406030204" pitchFamily="18" charset="0"/>
                          <a:cs typeface="Arial" panose="020B0604020202020204" pitchFamily="34" charset="0"/>
                        </a:rPr>
                        <a:t>3071</a:t>
                      </a:r>
                    </a:p>
                  </a:txBody>
                  <a:tcPr/>
                </a:tc>
                <a:tc>
                  <a:txBody>
                    <a:bodyPr/>
                    <a:lstStyle/>
                    <a:p>
                      <a:pPr algn="ctr"/>
                      <a:r>
                        <a:rPr lang="ru-RU" sz="1800" b="1" dirty="0">
                          <a:solidFill>
                            <a:srgbClr val="00B050"/>
                          </a:solidFill>
                          <a:latin typeface="+mn-lt"/>
                          <a:ea typeface="Cambria" panose="02040503050406030204" pitchFamily="18" charset="0"/>
                          <a:cs typeface="Arial" panose="020B0604020202020204" pitchFamily="34" charset="0"/>
                        </a:rPr>
                        <a:t>49 </a:t>
                      </a:r>
                    </a:p>
                  </a:txBody>
                  <a:tcPr/>
                </a:tc>
                <a:extLst>
                  <a:ext uri="{0D108BD9-81ED-4DB2-BD59-A6C34878D82A}">
                    <a16:rowId xmlns:a16="http://schemas.microsoft.com/office/drawing/2014/main" val="10003"/>
                  </a:ext>
                </a:extLst>
              </a:tr>
              <a:tr h="370840">
                <a:tc>
                  <a:txBody>
                    <a:bodyPr/>
                    <a:lstStyle/>
                    <a:p>
                      <a:r>
                        <a:rPr lang="en-US" sz="1800" b="1" dirty="0">
                          <a:solidFill>
                            <a:srgbClr val="FF0000"/>
                          </a:solidFill>
                          <a:latin typeface="+mn-lt"/>
                          <a:ea typeface="Cambria" panose="02040503050406030204" pitchFamily="18" charset="0"/>
                          <a:cs typeface="Arial" panose="020B0604020202020204" pitchFamily="34" charset="0"/>
                        </a:rPr>
                        <a:t>C-reactive protein</a:t>
                      </a:r>
                      <a:r>
                        <a:rPr lang="ru-RU" sz="1800" b="1" dirty="0">
                          <a:solidFill>
                            <a:srgbClr val="FF0000"/>
                          </a:solidFill>
                          <a:latin typeface="+mn-lt"/>
                          <a:ea typeface="Cambria" panose="02040503050406030204" pitchFamily="18" charset="0"/>
                          <a:cs typeface="Arial" panose="020B0604020202020204" pitchFamily="34" charset="0"/>
                        </a:rPr>
                        <a:t>,</a:t>
                      </a:r>
                      <a:r>
                        <a:rPr lang="ru-RU" sz="1800" b="1" baseline="0" dirty="0">
                          <a:solidFill>
                            <a:srgbClr val="FF0000"/>
                          </a:solidFill>
                          <a:latin typeface="+mn-lt"/>
                          <a:ea typeface="Cambria" panose="02040503050406030204" pitchFamily="18" charset="0"/>
                          <a:cs typeface="Arial" panose="020B0604020202020204" pitchFamily="34" charset="0"/>
                        </a:rPr>
                        <a:t> </a:t>
                      </a:r>
                      <a:r>
                        <a:rPr lang="en-US" sz="1800" b="1" baseline="0" dirty="0">
                          <a:solidFill>
                            <a:srgbClr val="FF0000"/>
                          </a:solidFill>
                          <a:latin typeface="+mn-lt"/>
                          <a:ea typeface="Cambria" panose="02040503050406030204" pitchFamily="18" charset="0"/>
                          <a:cs typeface="Arial" panose="020B0604020202020204" pitchFamily="34" charset="0"/>
                        </a:rPr>
                        <a:t>mg/l</a:t>
                      </a:r>
                      <a:endParaRPr lang="ru-RU" sz="1800" b="1" dirty="0">
                        <a:solidFill>
                          <a:srgbClr val="FF0000"/>
                        </a:solidFill>
                        <a:latin typeface="+mn-lt"/>
                        <a:ea typeface="Cambria" panose="02040503050406030204" pitchFamily="18" charset="0"/>
                        <a:cs typeface="Arial" panose="020B0604020202020204" pitchFamily="34" charset="0"/>
                      </a:endParaRPr>
                    </a:p>
                  </a:txBody>
                  <a:tcPr/>
                </a:tc>
                <a:tc>
                  <a:txBody>
                    <a:bodyPr/>
                    <a:lstStyle/>
                    <a:p>
                      <a:pPr algn="ctr"/>
                      <a:r>
                        <a:rPr lang="ru-RU" sz="1800" b="1" dirty="0">
                          <a:solidFill>
                            <a:srgbClr val="FF0000"/>
                          </a:solidFill>
                          <a:latin typeface="+mn-lt"/>
                          <a:ea typeface="Cambria" panose="02040503050406030204" pitchFamily="18" charset="0"/>
                          <a:cs typeface="Arial" panose="020B0604020202020204" pitchFamily="34" charset="0"/>
                        </a:rPr>
                        <a:t>27</a:t>
                      </a:r>
                    </a:p>
                  </a:txBody>
                  <a:tcPr/>
                </a:tc>
                <a:tc>
                  <a:txBody>
                    <a:bodyPr/>
                    <a:lstStyle/>
                    <a:p>
                      <a:pPr algn="ctr"/>
                      <a:r>
                        <a:rPr lang="ru-RU" sz="1800" b="1" dirty="0">
                          <a:solidFill>
                            <a:srgbClr val="00B050"/>
                          </a:solidFill>
                          <a:latin typeface="+mn-lt"/>
                          <a:ea typeface="Cambria" panose="02040503050406030204" pitchFamily="18" charset="0"/>
                          <a:cs typeface="Arial" panose="020B0604020202020204" pitchFamily="34" charset="0"/>
                        </a:rPr>
                        <a:t>0</a:t>
                      </a:r>
                    </a:p>
                  </a:txBody>
                  <a:tcPr/>
                </a:tc>
                <a:extLst>
                  <a:ext uri="{0D108BD9-81ED-4DB2-BD59-A6C34878D82A}">
                    <a16:rowId xmlns:a16="http://schemas.microsoft.com/office/drawing/2014/main" val="10004"/>
                  </a:ext>
                </a:extLst>
              </a:tr>
              <a:tr h="370840">
                <a:tc>
                  <a:txBody>
                    <a:bodyPr/>
                    <a:lstStyle/>
                    <a:p>
                      <a:r>
                        <a:rPr lang="en-US" sz="1800" dirty="0">
                          <a:latin typeface="+mn-lt"/>
                          <a:ea typeface="Cambria" panose="02040503050406030204" pitchFamily="18" charset="0"/>
                          <a:cs typeface="Arial" panose="020B0604020202020204" pitchFamily="34" charset="0"/>
                        </a:rPr>
                        <a:t>Procalcitonin, ng/ml</a:t>
                      </a:r>
                      <a:endParaRPr lang="ru-RU" sz="1800" dirty="0">
                        <a:latin typeface="+mn-lt"/>
                        <a:ea typeface="Cambria" panose="02040503050406030204" pitchFamily="18" charset="0"/>
                        <a:cs typeface="Arial" panose="020B0604020202020204" pitchFamily="34" charset="0"/>
                      </a:endParaRPr>
                    </a:p>
                  </a:txBody>
                  <a:tcPr/>
                </a:tc>
                <a:tc>
                  <a:txBody>
                    <a:bodyPr/>
                    <a:lstStyle/>
                    <a:p>
                      <a:pPr algn="ctr"/>
                      <a:r>
                        <a:rPr lang="ru-RU" sz="1800" dirty="0">
                          <a:latin typeface="+mn-lt"/>
                          <a:ea typeface="Cambria" panose="02040503050406030204" pitchFamily="18" charset="0"/>
                          <a:cs typeface="Arial" panose="020B0604020202020204" pitchFamily="34" charset="0"/>
                        </a:rPr>
                        <a:t>0.045</a:t>
                      </a:r>
                    </a:p>
                  </a:txBody>
                  <a:tcPr/>
                </a:tc>
                <a:tc>
                  <a:txBody>
                    <a:bodyPr/>
                    <a:lstStyle/>
                    <a:p>
                      <a:pPr algn="ctr"/>
                      <a:r>
                        <a:rPr lang="ru-RU" sz="1800" dirty="0">
                          <a:latin typeface="+mn-lt"/>
                          <a:ea typeface="Cambria" panose="02040503050406030204" pitchFamily="18" charset="0"/>
                          <a:cs typeface="Arial" panose="020B0604020202020204" pitchFamily="34" charset="0"/>
                        </a:rPr>
                        <a:t>0.048</a:t>
                      </a:r>
                    </a:p>
                  </a:txBody>
                  <a:tcPr/>
                </a:tc>
                <a:extLst>
                  <a:ext uri="{0D108BD9-81ED-4DB2-BD59-A6C34878D82A}">
                    <a16:rowId xmlns:a16="http://schemas.microsoft.com/office/drawing/2014/main" val="10005"/>
                  </a:ext>
                </a:extLst>
              </a:tr>
            </a:tbl>
          </a:graphicData>
        </a:graphic>
      </p:graphicFrame>
      <p:pic>
        <p:nvPicPr>
          <p:cNvPr id="4" name="Picture 2">
            <a:extLst>
              <a:ext uri="{FF2B5EF4-FFF2-40B4-BE49-F238E27FC236}">
                <a16:creationId xmlns:a16="http://schemas.microsoft.com/office/drawing/2014/main" id="{87C5D6E5-AD94-45A0-B549-BDFE343FB09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44" t="16503" r="33728" b="18018"/>
          <a:stretch/>
        </p:blipFill>
        <p:spPr bwMode="auto">
          <a:xfrm>
            <a:off x="11496600"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
            <a:extLst>
              <a:ext uri="{FF2B5EF4-FFF2-40B4-BE49-F238E27FC236}">
                <a16:creationId xmlns:a16="http://schemas.microsoft.com/office/drawing/2014/main" id="{BF82D38A-DED9-4087-BE97-108DABE169BB}"/>
              </a:ext>
            </a:extLst>
          </p:cNvPr>
          <p:cNvSpPr txBox="1">
            <a:spLocks/>
          </p:cNvSpPr>
          <p:nvPr/>
        </p:nvSpPr>
        <p:spPr>
          <a:xfrm>
            <a:off x="1415479" y="836712"/>
            <a:ext cx="4549385" cy="720082"/>
          </a:xfrm>
          <a:prstGeom prst="rect">
            <a:avLst/>
          </a:prstGeom>
        </p:spPr>
        <p:txBody>
          <a:bodyPr/>
          <a:lstStyle>
            <a:lvl1pPr marL="0" marR="0" lvl="0" indent="0" algn="l" defTabSz="914400" rtl="0" fontAlgn="auto" hangingPunct="1">
              <a:lnSpc>
                <a:spcPct val="90000"/>
              </a:lnSpc>
              <a:spcBef>
                <a:spcPts val="1415"/>
              </a:spcBef>
              <a:spcAft>
                <a:spcPts val="0"/>
              </a:spcAft>
              <a:buNone/>
              <a:tabLst/>
              <a:defRPr lang="ru-RU" sz="2800" b="0" i="0" u="none" strike="noStrike" kern="1200" cap="none" spc="0" baseline="0">
                <a:solidFill>
                  <a:srgbClr val="000000"/>
                </a:solidFill>
                <a:highlight>
                  <a:scrgbClr r="0" g="0" b="0">
                    <a:alpha val="0"/>
                  </a:scrgbClr>
                </a:highlight>
                <a:uFillTx/>
                <a:latin typeface="Calibri"/>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ru-RU"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ru-RU"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ru-RU" sz="1800" b="0" i="0" u="none" strike="noStrike" kern="1200" cap="none" spc="0" baseline="0">
                <a:solidFill>
                  <a:srgbClr val="000000"/>
                </a:solidFill>
                <a:uFillTx/>
                <a:latin typeface="Calibri"/>
              </a:defRPr>
            </a:lvl5pPr>
          </a:lstStyle>
          <a:p>
            <a:pPr algn="ctr"/>
            <a:r>
              <a:rPr lang="en-US" b="1" dirty="0">
                <a:solidFill>
                  <a:schemeClr val="tx2"/>
                </a:solidFill>
                <a:latin typeface="+mn-lt"/>
                <a:ea typeface="Cambria" panose="02040503050406030204" pitchFamily="18" charset="0"/>
                <a:cs typeface="Arial" panose="020B0604020202020204" pitchFamily="34" charset="0"/>
              </a:rPr>
              <a:t>Patient K., male, 35 years old</a:t>
            </a:r>
            <a:endParaRPr lang="ru-RU" b="1" dirty="0">
              <a:solidFill>
                <a:schemeClr val="tx2"/>
              </a:solidFill>
              <a:latin typeface="+mn-lt"/>
              <a:ea typeface="Cambria" panose="02040503050406030204" pitchFamily="18" charset="0"/>
              <a:cs typeface="Arial" panose="020B0604020202020204" pitchFamily="34" charset="0"/>
            </a:endParaRPr>
          </a:p>
          <a:p>
            <a:pPr algn="ctr"/>
            <a:endParaRPr lang="ru-RU" b="1" dirty="0">
              <a:solidFill>
                <a:schemeClr val="tx2"/>
              </a:solidFill>
              <a:latin typeface="+mn-lt"/>
              <a:ea typeface="Cambria" panose="02040503050406030204" pitchFamily="18" charset="0"/>
              <a:cs typeface="Arial" panose="020B0604020202020204" pitchFamily="34" charset="0"/>
            </a:endParaRPr>
          </a:p>
        </p:txBody>
      </p:sp>
      <p:cxnSp>
        <p:nvCxnSpPr>
          <p:cNvPr id="14" name="Прямая со стрелкой 13">
            <a:extLst>
              <a:ext uri="{FF2B5EF4-FFF2-40B4-BE49-F238E27FC236}">
                <a16:creationId xmlns:a16="http://schemas.microsoft.com/office/drawing/2014/main" id="{DAECDA1D-6A36-44FF-917E-801839A91D42}"/>
              </a:ext>
            </a:extLst>
          </p:cNvPr>
          <p:cNvCxnSpPr>
            <a:cxnSpLocks/>
          </p:cNvCxnSpPr>
          <p:nvPr/>
        </p:nvCxnSpPr>
        <p:spPr>
          <a:xfrm flipV="1">
            <a:off x="4582636" y="4660899"/>
            <a:ext cx="2148364" cy="11087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C3B50F64-237D-46E3-BD4C-36A593A71F0E}"/>
              </a:ext>
            </a:extLst>
          </p:cNvPr>
          <p:cNvCxnSpPr>
            <a:cxnSpLocks/>
          </p:cNvCxnSpPr>
          <p:nvPr/>
        </p:nvCxnSpPr>
        <p:spPr>
          <a:xfrm flipH="1" flipV="1">
            <a:off x="9385300" y="4639170"/>
            <a:ext cx="1235206" cy="11087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6" name="Рисунок 15">
            <a:extLst>
              <a:ext uri="{FF2B5EF4-FFF2-40B4-BE49-F238E27FC236}">
                <a16:creationId xmlns:a16="http://schemas.microsoft.com/office/drawing/2014/main" id="{E855BF7C-D9F9-479E-95CF-9D9265676C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17" name="Picture 2">
            <a:extLst>
              <a:ext uri="{FF2B5EF4-FFF2-40B4-BE49-F238E27FC236}">
                <a16:creationId xmlns:a16="http://schemas.microsoft.com/office/drawing/2014/main" id="{E1BE0E77-5844-4CEA-A2D2-70F52C83AB2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Стрелка: вправо 17">
            <a:extLst>
              <a:ext uri="{FF2B5EF4-FFF2-40B4-BE49-F238E27FC236}">
                <a16:creationId xmlns:a16="http://schemas.microsoft.com/office/drawing/2014/main" id="{478A8D05-AB10-4F80-A881-6BB273702886}"/>
              </a:ext>
            </a:extLst>
          </p:cNvPr>
          <p:cNvSpPr/>
          <p:nvPr/>
        </p:nvSpPr>
        <p:spPr>
          <a:xfrm>
            <a:off x="350873" y="5571463"/>
            <a:ext cx="11266968" cy="9635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19" name="TextBox 18">
            <a:extLst>
              <a:ext uri="{FF2B5EF4-FFF2-40B4-BE49-F238E27FC236}">
                <a16:creationId xmlns:a16="http://schemas.microsoft.com/office/drawing/2014/main" id="{77192891-1CAD-489C-B45A-F750112BB530}"/>
              </a:ext>
            </a:extLst>
          </p:cNvPr>
          <p:cNvSpPr txBox="1"/>
          <p:nvPr/>
        </p:nvSpPr>
        <p:spPr>
          <a:xfrm>
            <a:off x="382772" y="5877661"/>
            <a:ext cx="1079719" cy="369332"/>
          </a:xfrm>
          <a:prstGeom prst="rect">
            <a:avLst/>
          </a:prstGeom>
          <a:noFill/>
        </p:spPr>
        <p:txBody>
          <a:bodyPr wrap="none" rtlCol="0">
            <a:spAutoFit/>
          </a:bodyPr>
          <a:lstStyle/>
          <a:p>
            <a:r>
              <a:rPr lang="en-US" dirty="0">
                <a:solidFill>
                  <a:srgbClr val="002060"/>
                </a:solidFill>
              </a:rPr>
              <a:t>Nov </a:t>
            </a:r>
            <a:r>
              <a:rPr lang="ru-RU" dirty="0">
                <a:solidFill>
                  <a:srgbClr val="002060"/>
                </a:solidFill>
              </a:rPr>
              <a:t>2020</a:t>
            </a:r>
          </a:p>
        </p:txBody>
      </p:sp>
      <p:sp>
        <p:nvSpPr>
          <p:cNvPr id="20" name="TextBox 19">
            <a:extLst>
              <a:ext uri="{FF2B5EF4-FFF2-40B4-BE49-F238E27FC236}">
                <a16:creationId xmlns:a16="http://schemas.microsoft.com/office/drawing/2014/main" id="{C9BC8D18-65CD-48F4-951A-F9D2FFBCCD5A}"/>
              </a:ext>
            </a:extLst>
          </p:cNvPr>
          <p:cNvSpPr txBox="1"/>
          <p:nvPr/>
        </p:nvSpPr>
        <p:spPr>
          <a:xfrm>
            <a:off x="2172477" y="5877661"/>
            <a:ext cx="1061509" cy="369332"/>
          </a:xfrm>
          <a:prstGeom prst="rect">
            <a:avLst/>
          </a:prstGeom>
          <a:noFill/>
        </p:spPr>
        <p:txBody>
          <a:bodyPr wrap="none" rtlCol="0">
            <a:spAutoFit/>
          </a:bodyPr>
          <a:lstStyle/>
          <a:p>
            <a:r>
              <a:rPr lang="en-US" dirty="0">
                <a:solidFill>
                  <a:srgbClr val="002060"/>
                </a:solidFill>
              </a:rPr>
              <a:t>Dec </a:t>
            </a:r>
            <a:r>
              <a:rPr lang="ru-RU" dirty="0">
                <a:solidFill>
                  <a:srgbClr val="002060"/>
                </a:solidFill>
              </a:rPr>
              <a:t>2020</a:t>
            </a:r>
          </a:p>
        </p:txBody>
      </p:sp>
      <p:sp>
        <p:nvSpPr>
          <p:cNvPr id="21" name="TextBox 20">
            <a:extLst>
              <a:ext uri="{FF2B5EF4-FFF2-40B4-BE49-F238E27FC236}">
                <a16:creationId xmlns:a16="http://schemas.microsoft.com/office/drawing/2014/main" id="{290AEAE4-9592-4325-95ED-3545D9AE8EDB}"/>
              </a:ext>
            </a:extLst>
          </p:cNvPr>
          <p:cNvSpPr txBox="1"/>
          <p:nvPr/>
        </p:nvSpPr>
        <p:spPr>
          <a:xfrm>
            <a:off x="4142933" y="5878502"/>
            <a:ext cx="1011815" cy="369332"/>
          </a:xfrm>
          <a:prstGeom prst="rect">
            <a:avLst/>
          </a:prstGeom>
          <a:noFill/>
        </p:spPr>
        <p:txBody>
          <a:bodyPr wrap="none" rtlCol="0">
            <a:spAutoFit/>
          </a:bodyPr>
          <a:lstStyle/>
          <a:p>
            <a:r>
              <a:rPr lang="en-US" b="1" dirty="0">
                <a:solidFill>
                  <a:srgbClr val="002060"/>
                </a:solidFill>
              </a:rPr>
              <a:t>Jan </a:t>
            </a:r>
            <a:r>
              <a:rPr lang="ru-RU" b="1" dirty="0">
                <a:solidFill>
                  <a:srgbClr val="002060"/>
                </a:solidFill>
              </a:rPr>
              <a:t>2021</a:t>
            </a:r>
          </a:p>
        </p:txBody>
      </p:sp>
      <p:sp>
        <p:nvSpPr>
          <p:cNvPr id="22" name="TextBox 21">
            <a:extLst>
              <a:ext uri="{FF2B5EF4-FFF2-40B4-BE49-F238E27FC236}">
                <a16:creationId xmlns:a16="http://schemas.microsoft.com/office/drawing/2014/main" id="{56C647AB-8CE9-4D42-86FF-A4DFC25D074A}"/>
              </a:ext>
            </a:extLst>
          </p:cNvPr>
          <p:cNvSpPr txBox="1"/>
          <p:nvPr/>
        </p:nvSpPr>
        <p:spPr>
          <a:xfrm>
            <a:off x="6169839" y="5878502"/>
            <a:ext cx="1045286" cy="369332"/>
          </a:xfrm>
          <a:prstGeom prst="rect">
            <a:avLst/>
          </a:prstGeom>
          <a:noFill/>
        </p:spPr>
        <p:txBody>
          <a:bodyPr wrap="none" rtlCol="0">
            <a:spAutoFit/>
          </a:bodyPr>
          <a:lstStyle/>
          <a:p>
            <a:r>
              <a:rPr lang="en-US" dirty="0">
                <a:solidFill>
                  <a:srgbClr val="002060"/>
                </a:solidFill>
              </a:rPr>
              <a:t>Feb </a:t>
            </a:r>
            <a:r>
              <a:rPr lang="ru-RU" dirty="0">
                <a:solidFill>
                  <a:srgbClr val="002060"/>
                </a:solidFill>
              </a:rPr>
              <a:t>2021</a:t>
            </a:r>
          </a:p>
        </p:txBody>
      </p:sp>
      <p:sp>
        <p:nvSpPr>
          <p:cNvPr id="23" name="TextBox 22">
            <a:extLst>
              <a:ext uri="{FF2B5EF4-FFF2-40B4-BE49-F238E27FC236}">
                <a16:creationId xmlns:a16="http://schemas.microsoft.com/office/drawing/2014/main" id="{EDFFB914-5929-4CBD-953C-3B9D0F49F138}"/>
              </a:ext>
            </a:extLst>
          </p:cNvPr>
          <p:cNvSpPr txBox="1"/>
          <p:nvPr/>
        </p:nvSpPr>
        <p:spPr>
          <a:xfrm>
            <a:off x="8267882" y="5877661"/>
            <a:ext cx="1093569" cy="369332"/>
          </a:xfrm>
          <a:prstGeom prst="rect">
            <a:avLst/>
          </a:prstGeom>
          <a:noFill/>
        </p:spPr>
        <p:txBody>
          <a:bodyPr wrap="none" rtlCol="0">
            <a:spAutoFit/>
          </a:bodyPr>
          <a:lstStyle/>
          <a:p>
            <a:r>
              <a:rPr lang="en-US" dirty="0">
                <a:solidFill>
                  <a:srgbClr val="002060"/>
                </a:solidFill>
              </a:rPr>
              <a:t>Mar </a:t>
            </a:r>
            <a:r>
              <a:rPr lang="ru-RU" dirty="0">
                <a:solidFill>
                  <a:srgbClr val="002060"/>
                </a:solidFill>
              </a:rPr>
              <a:t>2021</a:t>
            </a:r>
          </a:p>
        </p:txBody>
      </p:sp>
      <p:sp>
        <p:nvSpPr>
          <p:cNvPr id="24" name="TextBox 23">
            <a:extLst>
              <a:ext uri="{FF2B5EF4-FFF2-40B4-BE49-F238E27FC236}">
                <a16:creationId xmlns:a16="http://schemas.microsoft.com/office/drawing/2014/main" id="{18C784D4-DC65-4C76-B3B2-0C5CE0FE77C9}"/>
              </a:ext>
            </a:extLst>
          </p:cNvPr>
          <p:cNvSpPr txBox="1"/>
          <p:nvPr/>
        </p:nvSpPr>
        <p:spPr>
          <a:xfrm>
            <a:off x="10086777" y="5877661"/>
            <a:ext cx="1040670" cy="369332"/>
          </a:xfrm>
          <a:prstGeom prst="rect">
            <a:avLst/>
          </a:prstGeom>
          <a:noFill/>
        </p:spPr>
        <p:txBody>
          <a:bodyPr wrap="none" rtlCol="0">
            <a:spAutoFit/>
          </a:bodyPr>
          <a:lstStyle/>
          <a:p>
            <a:r>
              <a:rPr lang="en-US" b="1" dirty="0">
                <a:solidFill>
                  <a:srgbClr val="002060"/>
                </a:solidFill>
              </a:rPr>
              <a:t>Apr </a:t>
            </a:r>
            <a:r>
              <a:rPr lang="ru-RU" b="1" dirty="0">
                <a:solidFill>
                  <a:srgbClr val="002060"/>
                </a:solidFill>
              </a:rPr>
              <a:t>2021</a:t>
            </a:r>
          </a:p>
        </p:txBody>
      </p:sp>
    </p:spTree>
    <p:extLst>
      <p:ext uri="{BB962C8B-B14F-4D97-AF65-F5344CB8AC3E}">
        <p14:creationId xmlns:p14="http://schemas.microsoft.com/office/powerpoint/2010/main" val="308720521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049742-D9D0-447F-AE3B-C913A17CDD75}"/>
              </a:ext>
            </a:extLst>
          </p:cNvPr>
          <p:cNvSpPr txBox="1"/>
          <p:nvPr/>
        </p:nvSpPr>
        <p:spPr>
          <a:xfrm>
            <a:off x="3647728" y="2132856"/>
            <a:ext cx="7056784" cy="2585323"/>
          </a:xfrm>
          <a:prstGeom prst="rect">
            <a:avLst/>
          </a:prstGeom>
          <a:noFill/>
        </p:spPr>
        <p:txBody>
          <a:bodyPr wrap="square">
            <a:spAutoFit/>
          </a:bodyPr>
          <a:lstStyle/>
          <a:p>
            <a:pPr indent="360000" algn="just"/>
            <a:r>
              <a:rPr lang="en-US" dirty="0">
                <a:ea typeface="Cambria" panose="02040503050406030204" pitchFamily="18" charset="0"/>
                <a:cs typeface="Arial" panose="020B0604020202020204" pitchFamily="34" charset="0"/>
              </a:rPr>
              <a:t>After 3 months of treatment, the patient's status improved significantly, signs of hydrothorax and hydropericardium disappeared, </a:t>
            </a:r>
            <a:r>
              <a:rPr lang="en-US" dirty="0">
                <a:solidFill>
                  <a:srgbClr val="002060"/>
                </a:solidFill>
                <a:ea typeface="Cambria" panose="02040503050406030204" pitchFamily="18" charset="0"/>
                <a:cs typeface="Arial" panose="020B0604020202020204" pitchFamily="34" charset="0"/>
              </a:rPr>
              <a:t>NYHA class 1</a:t>
            </a:r>
            <a:r>
              <a:rPr lang="en-US" dirty="0">
                <a:ea typeface="Cambria" panose="02040503050406030204" pitchFamily="18" charset="0"/>
                <a:cs typeface="Arial" panose="020B0604020202020204" pitchFamily="34" charset="0"/>
              </a:rPr>
              <a:t>. The </a:t>
            </a:r>
            <a:r>
              <a:rPr lang="en-US" dirty="0"/>
              <a:t>heart chambers size</a:t>
            </a:r>
            <a:r>
              <a:rPr lang="en-US" dirty="0">
                <a:ea typeface="Cambria" panose="02040503050406030204" pitchFamily="18" charset="0"/>
                <a:cs typeface="Arial" panose="020B0604020202020204" pitchFamily="34" charset="0"/>
              </a:rPr>
              <a:t> decreased, LV EF - 53% (echocardiography, MRI). Sinus rhythm with minimal supraventricular extrasystoles (ECG monitoring).</a:t>
            </a:r>
            <a:endParaRPr lang="ru-RU" dirty="0">
              <a:ea typeface="Cambria" panose="02040503050406030204" pitchFamily="18" charset="0"/>
              <a:cs typeface="Arial" panose="020B0604020202020204" pitchFamily="34" charset="0"/>
            </a:endParaRPr>
          </a:p>
          <a:p>
            <a:pPr indent="360000" algn="just"/>
            <a:r>
              <a:rPr lang="en-US" dirty="0">
                <a:ea typeface="Cambria" panose="02040503050406030204" pitchFamily="18" charset="0"/>
                <a:cs typeface="Arial" panose="020B0604020202020204" pitchFamily="34" charset="0"/>
              </a:rPr>
              <a:t>Methylprednisolone, Colchicine and Amiodarone are canceled</a:t>
            </a:r>
            <a:r>
              <a:rPr lang="ru-RU" dirty="0">
                <a:ea typeface="Cambria" panose="02040503050406030204" pitchFamily="18" charset="0"/>
                <a:cs typeface="Arial" panose="020B0604020202020204" pitchFamily="34" charset="0"/>
              </a:rPr>
              <a:t>. </a:t>
            </a:r>
          </a:p>
          <a:p>
            <a:pPr indent="360000" algn="just"/>
            <a:r>
              <a:rPr lang="en-US" dirty="0">
                <a:ea typeface="Cambria" panose="02040503050406030204" pitchFamily="18" charset="0"/>
                <a:cs typeface="Arial" panose="020B0604020202020204" pitchFamily="34" charset="0"/>
              </a:rPr>
              <a:t>Treatment in the patient with LV EF 53% continued with Bisoprolol and Sacubitril/Valsartan.</a:t>
            </a:r>
            <a:endParaRPr lang="ru-RU" dirty="0">
              <a:ea typeface="Cambria" panose="02040503050406030204" pitchFamily="18" charset="0"/>
              <a:cs typeface="Arial" panose="020B0604020202020204" pitchFamily="34" charset="0"/>
            </a:endParaRPr>
          </a:p>
          <a:p>
            <a:pPr indent="360000" algn="just"/>
            <a:endParaRPr lang="ru-RU" dirty="0">
              <a:ea typeface="Cambria" panose="02040503050406030204" pitchFamily="18" charset="0"/>
              <a:cs typeface="Arial" panose="020B0604020202020204" pitchFamily="34" charset="0"/>
            </a:endParaRPr>
          </a:p>
        </p:txBody>
      </p:sp>
      <p:sp>
        <p:nvSpPr>
          <p:cNvPr id="5" name="TextBox 4">
            <a:extLst>
              <a:ext uri="{FF2B5EF4-FFF2-40B4-BE49-F238E27FC236}">
                <a16:creationId xmlns:a16="http://schemas.microsoft.com/office/drawing/2014/main" id="{198114C8-47D4-440C-A56A-A203F3CF5BBB}"/>
              </a:ext>
            </a:extLst>
          </p:cNvPr>
          <p:cNvSpPr txBox="1"/>
          <p:nvPr/>
        </p:nvSpPr>
        <p:spPr>
          <a:xfrm>
            <a:off x="3647727" y="1522869"/>
            <a:ext cx="7056785" cy="461665"/>
          </a:xfrm>
          <a:prstGeom prst="rect">
            <a:avLst/>
          </a:prstGeom>
          <a:noFill/>
        </p:spPr>
        <p:txBody>
          <a:bodyPr wrap="square" rtlCol="0">
            <a:spAutoFit/>
          </a:bodyPr>
          <a:lstStyle/>
          <a:p>
            <a:pPr indent="360000" algn="ctr"/>
            <a:r>
              <a:rPr lang="en-US" sz="2400" b="1" dirty="0">
                <a:solidFill>
                  <a:schemeClr val="tx2"/>
                </a:solidFill>
                <a:ea typeface="Cambria" panose="02040503050406030204" pitchFamily="18" charset="0"/>
                <a:cs typeface="Arial" panose="020B0604020202020204" pitchFamily="34" charset="0"/>
              </a:rPr>
              <a:t>Conclusion</a:t>
            </a:r>
            <a:endParaRPr lang="ru-RU" sz="2400" b="1" dirty="0">
              <a:solidFill>
                <a:schemeClr val="tx2"/>
              </a:solidFill>
              <a:ea typeface="Cambria" panose="02040503050406030204" pitchFamily="18" charset="0"/>
              <a:cs typeface="Arial" panose="020B0604020202020204" pitchFamily="34" charset="0"/>
            </a:endParaRPr>
          </a:p>
        </p:txBody>
      </p:sp>
      <p:pic>
        <p:nvPicPr>
          <p:cNvPr id="7" name="Picture 2" descr="\\nas\designers\Teva\#2016\КардиоКаскад_ОрдиссДиувер\Презентации\Канди_Тева\doctor.png">
            <a:extLst>
              <a:ext uri="{FF2B5EF4-FFF2-40B4-BE49-F238E27FC236}">
                <a16:creationId xmlns:a16="http://schemas.microsoft.com/office/drawing/2014/main" id="{D9B6CD42-D9CB-43E2-A416-6533202E4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1556794"/>
            <a:ext cx="3384376" cy="414070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7A1F9E31-1DBC-42E9-AE25-7537F6CB5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9" name="Picture 2">
            <a:extLst>
              <a:ext uri="{FF2B5EF4-FFF2-40B4-BE49-F238E27FC236}">
                <a16:creationId xmlns:a16="http://schemas.microsoft.com/office/drawing/2014/main" id="{D8E83815-C855-4C06-8DFB-3C8FB5533E7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66009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95E1A1-06B4-4219-BA2A-0B4214433977}"/>
              </a:ext>
            </a:extLst>
          </p:cNvPr>
          <p:cNvSpPr>
            <a:spLocks noGrp="1"/>
          </p:cNvSpPr>
          <p:nvPr>
            <p:ph type="title"/>
          </p:nvPr>
        </p:nvSpPr>
        <p:spPr>
          <a:xfrm>
            <a:off x="1488570" y="365125"/>
            <a:ext cx="9865229" cy="1325563"/>
          </a:xfrm>
        </p:spPr>
        <p:txBody>
          <a:bodyPr>
            <a:normAutofit/>
          </a:bodyPr>
          <a:lstStyle/>
          <a:p>
            <a:r>
              <a:rPr lang="en-US" sz="3200" b="1" dirty="0">
                <a:solidFill>
                  <a:srgbClr val="002060"/>
                </a:solidFill>
              </a:rPr>
              <a:t>Evaluation and  Management of  Patients With  Suspected Myocarditis or  Myocardial Involvement</a:t>
            </a:r>
            <a:endParaRPr lang="ru-RU" sz="3200" b="1" dirty="0">
              <a:solidFill>
                <a:srgbClr val="002060"/>
              </a:solidFill>
            </a:endParaRPr>
          </a:p>
        </p:txBody>
      </p:sp>
      <p:pic>
        <p:nvPicPr>
          <p:cNvPr id="4" name="image6.jpeg">
            <a:extLst>
              <a:ext uri="{FF2B5EF4-FFF2-40B4-BE49-F238E27FC236}">
                <a16:creationId xmlns:a16="http://schemas.microsoft.com/office/drawing/2014/main" id="{2AF623E9-6AE7-40BA-879E-B5A7CC183A58}"/>
              </a:ext>
            </a:extLst>
          </p:cNvPr>
          <p:cNvPicPr/>
          <p:nvPr/>
        </p:nvPicPr>
        <p:blipFill rotWithShape="1">
          <a:blip r:embed="rId3" cstate="print"/>
          <a:srcRect b="12496"/>
          <a:stretch/>
        </p:blipFill>
        <p:spPr>
          <a:xfrm>
            <a:off x="834728" y="1577015"/>
            <a:ext cx="11068494" cy="4770622"/>
          </a:xfrm>
          <a:prstGeom prst="rect">
            <a:avLst/>
          </a:prstGeom>
        </p:spPr>
      </p:pic>
      <p:sp>
        <p:nvSpPr>
          <p:cNvPr id="3" name="Прямоугольник 2">
            <a:extLst>
              <a:ext uri="{FF2B5EF4-FFF2-40B4-BE49-F238E27FC236}">
                <a16:creationId xmlns:a16="http://schemas.microsoft.com/office/drawing/2014/main" id="{6A66BBFB-8B1C-4845-8DFD-8432830AA605}"/>
              </a:ext>
            </a:extLst>
          </p:cNvPr>
          <p:cNvSpPr/>
          <p:nvPr/>
        </p:nvSpPr>
        <p:spPr>
          <a:xfrm>
            <a:off x="9450396" y="6492875"/>
            <a:ext cx="2517036" cy="246221"/>
          </a:xfrm>
          <a:prstGeom prst="rect">
            <a:avLst/>
          </a:prstGeom>
        </p:spPr>
        <p:txBody>
          <a:bodyPr wrap="none">
            <a:spAutoFit/>
          </a:bodyPr>
          <a:lstStyle/>
          <a:p>
            <a:r>
              <a:rPr lang="en-US" sz="1000" dirty="0">
                <a:solidFill>
                  <a:srgbClr val="007FAC"/>
                </a:solidFill>
                <a:latin typeface="Arial" panose="020B0604020202020204" pitchFamily="34" charset="0"/>
                <a:ea typeface="Georgia" panose="02040502050405020303" pitchFamily="18" charset="0"/>
                <a:cs typeface="Georgia" panose="02040502050405020303" pitchFamily="18" charset="0"/>
                <a:hlinkClick r:id="rId4"/>
              </a:rPr>
              <a:t>https://doi.org/10.1016/j.jacc.2022.02.003</a:t>
            </a:r>
            <a:endParaRPr lang="ru-RU" sz="1000" dirty="0"/>
          </a:p>
        </p:txBody>
      </p:sp>
      <p:pic>
        <p:nvPicPr>
          <p:cNvPr id="5" name="Рисунок 4">
            <a:extLst>
              <a:ext uri="{FF2B5EF4-FFF2-40B4-BE49-F238E27FC236}">
                <a16:creationId xmlns:a16="http://schemas.microsoft.com/office/drawing/2014/main" id="{D1F3066C-7076-4F2E-9640-0F6C5AB951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6" name="Picture 2">
            <a:extLst>
              <a:ext uri="{FF2B5EF4-FFF2-40B4-BE49-F238E27FC236}">
                <a16:creationId xmlns:a16="http://schemas.microsoft.com/office/drawing/2014/main" id="{C1D97DB1-B9AC-4F2B-9208-0CFAECF5C55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3B9C6BFB-AF81-4876-9F9B-D6F006D9A04B}"/>
              </a:ext>
            </a:extLst>
          </p:cNvPr>
          <p:cNvSpPr txBox="1"/>
          <p:nvPr/>
        </p:nvSpPr>
        <p:spPr>
          <a:xfrm>
            <a:off x="288778" y="3203493"/>
            <a:ext cx="2720640" cy="3308598"/>
          </a:xfrm>
          <a:prstGeom prst="rect">
            <a:avLst/>
          </a:prstGeom>
          <a:noFill/>
        </p:spPr>
        <p:txBody>
          <a:bodyPr wrap="square" rtlCol="0">
            <a:spAutoFit/>
          </a:bodyPr>
          <a:lstStyle/>
          <a:p>
            <a:r>
              <a:rPr lang="en-US" sz="1100" dirty="0"/>
              <a:t>*Informed by symptoms suggestive of cardiac involvement, including chest pain/pressure, dyspnea, palpitations, and syncope.</a:t>
            </a:r>
          </a:p>
          <a:p>
            <a:r>
              <a:rPr lang="en-US" sz="1100" dirty="0"/>
              <a:t>†Includes diffuse T-wave inversion, ST-segment elevation without reciprocal ST-segment depression, and prolongation of the QRS complex duration.</a:t>
            </a:r>
          </a:p>
          <a:p>
            <a:r>
              <a:rPr lang="en-US" sz="1100" dirty="0"/>
              <a:t>‡Often in a noncoronary distribution; may also include abnormal ventricular strain.</a:t>
            </a:r>
          </a:p>
          <a:p>
            <a:r>
              <a:rPr lang="en-US" sz="1100" dirty="0"/>
              <a:t>§Includes hypotension, cardiogenic shock, sustained ventricular arrhythmias, and/or advanced atrioventricular block.</a:t>
            </a:r>
            <a:endParaRPr lang="ru-RU" sz="1100" dirty="0"/>
          </a:p>
          <a:p>
            <a:r>
              <a:rPr lang="en-US" sz="1100" dirty="0"/>
              <a:t>¶Testing for viral genomes should be performed on frozen heart tissue to exclude other causes of myocarditis, if possible.</a:t>
            </a:r>
          </a:p>
          <a:p>
            <a:r>
              <a:rPr lang="en-US" sz="1100" dirty="0"/>
              <a:t>#Assumes chest pain is the only symptom, LV systolic function is preserved, and there are no ventricular arrhythmias.</a:t>
            </a:r>
            <a:endParaRPr lang="ru-RU" sz="1100" dirty="0"/>
          </a:p>
        </p:txBody>
      </p:sp>
    </p:spTree>
    <p:extLst>
      <p:ext uri="{BB962C8B-B14F-4D97-AF65-F5344CB8AC3E}">
        <p14:creationId xmlns:p14="http://schemas.microsoft.com/office/powerpoint/2010/main" val="2543756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D35ACA-703D-8647-9589-2DC019690658}"/>
              </a:ext>
            </a:extLst>
          </p:cNvPr>
          <p:cNvSpPr>
            <a:spLocks noGrp="1"/>
          </p:cNvSpPr>
          <p:nvPr>
            <p:ph type="title"/>
          </p:nvPr>
        </p:nvSpPr>
        <p:spPr>
          <a:xfrm>
            <a:off x="775460" y="870227"/>
            <a:ext cx="10515600" cy="1325563"/>
          </a:xfrm>
        </p:spPr>
        <p:txBody>
          <a:bodyPr/>
          <a:lstStyle/>
          <a:p>
            <a:pPr algn="ctr"/>
            <a:r>
              <a:rPr lang="en-US" b="1" dirty="0">
                <a:solidFill>
                  <a:srgbClr val="002060"/>
                </a:solidFill>
                <a:ea typeface="Cambria" panose="02040503050406030204" pitchFamily="18" charset="0"/>
                <a:cs typeface="Arial" panose="020B0604020202020204" pitchFamily="34" charset="0"/>
              </a:rPr>
              <a:t>TAKE HOME MESSAGE</a:t>
            </a:r>
            <a:br>
              <a:rPr lang="ru-RU" b="1" dirty="0">
                <a:solidFill>
                  <a:srgbClr val="002060"/>
                </a:solidFill>
                <a:ea typeface="Cambria" panose="02040503050406030204" pitchFamily="18" charset="0"/>
                <a:cs typeface="Arial" panose="020B0604020202020204" pitchFamily="34" charset="0"/>
              </a:rPr>
            </a:br>
            <a:endParaRPr lang="ru-RU" dirty="0">
              <a:solidFill>
                <a:srgbClr val="002060"/>
              </a:solidFill>
            </a:endParaRPr>
          </a:p>
        </p:txBody>
      </p:sp>
      <p:sp>
        <p:nvSpPr>
          <p:cNvPr id="4" name="Прямоугольник 3">
            <a:extLst>
              <a:ext uri="{FF2B5EF4-FFF2-40B4-BE49-F238E27FC236}">
                <a16:creationId xmlns:a16="http://schemas.microsoft.com/office/drawing/2014/main" id="{41BC3259-524A-9245-BFC3-AB4A482DBA49}"/>
              </a:ext>
            </a:extLst>
          </p:cNvPr>
          <p:cNvSpPr/>
          <p:nvPr/>
        </p:nvSpPr>
        <p:spPr>
          <a:xfrm>
            <a:off x="1488572" y="2195790"/>
            <a:ext cx="7435510" cy="2062103"/>
          </a:xfrm>
          <a:prstGeom prst="rect">
            <a:avLst/>
          </a:prstGeom>
        </p:spPr>
        <p:txBody>
          <a:bodyPr wrap="square">
            <a:spAutoFit/>
          </a:bodyPr>
          <a:lstStyle/>
          <a:p>
            <a:pPr indent="360000" algn="just"/>
            <a:r>
              <a:rPr lang="en-US" sz="3200" dirty="0">
                <a:ea typeface="Cambria" panose="02040503050406030204" pitchFamily="18" charset="0"/>
                <a:cs typeface="Arial" panose="020B0604020202020204" pitchFamily="34" charset="0"/>
              </a:rPr>
              <a:t>Correct diagnosis and timely treatment with modern medications can achieve a positive effect even in the most severe patients.</a:t>
            </a:r>
            <a:r>
              <a:rPr lang="ru-RU" sz="3200" dirty="0">
                <a:ea typeface="Cambria" panose="02040503050406030204" pitchFamily="18" charset="0"/>
                <a:cs typeface="Arial" panose="020B0604020202020204" pitchFamily="34" charset="0"/>
              </a:rPr>
              <a:t> </a:t>
            </a:r>
          </a:p>
        </p:txBody>
      </p:sp>
      <p:pic>
        <p:nvPicPr>
          <p:cNvPr id="5" name="Picture 2">
            <a:extLst>
              <a:ext uri="{FF2B5EF4-FFF2-40B4-BE49-F238E27FC236}">
                <a16:creationId xmlns:a16="http://schemas.microsoft.com/office/drawing/2014/main" id="{C32861E3-705A-A744-A92F-5286CE5A17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a:extLst>
              <a:ext uri="{FF2B5EF4-FFF2-40B4-BE49-F238E27FC236}">
                <a16:creationId xmlns:a16="http://schemas.microsoft.com/office/drawing/2014/main" id="{85E57AA7-3B23-114C-B48F-D5E725DB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7" name="Picture 2" descr="\\nas\designers\Teva\#2016\КардиоКаскад_ОрдиссДиувер\Презентации\Канди_Тева\doctor.png">
            <a:extLst>
              <a:ext uri="{FF2B5EF4-FFF2-40B4-BE49-F238E27FC236}">
                <a16:creationId xmlns:a16="http://schemas.microsoft.com/office/drawing/2014/main" id="{776300C0-F4E6-4F99-9923-DC6BD4032B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407999" y="1860891"/>
            <a:ext cx="3392636" cy="37681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79795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96A01F-7866-4FC9-B75E-8FA764D15876}"/>
              </a:ext>
            </a:extLst>
          </p:cNvPr>
          <p:cNvSpPr txBox="1"/>
          <p:nvPr/>
        </p:nvSpPr>
        <p:spPr>
          <a:xfrm>
            <a:off x="891250" y="3266954"/>
            <a:ext cx="5690532" cy="646331"/>
          </a:xfrm>
          <a:prstGeom prst="rect">
            <a:avLst/>
          </a:prstGeom>
          <a:noFill/>
        </p:spPr>
        <p:txBody>
          <a:bodyPr wrap="none" rtlCol="0">
            <a:spAutoFit/>
          </a:bodyPr>
          <a:lstStyle/>
          <a:p>
            <a:r>
              <a:rPr lang="en-US" sz="3600" dirty="0"/>
              <a:t>Thank you for your attention!</a:t>
            </a:r>
            <a:endParaRPr lang="ru-RU" sz="3600" dirty="0"/>
          </a:p>
        </p:txBody>
      </p:sp>
      <p:pic>
        <p:nvPicPr>
          <p:cNvPr id="1026" name="Picture 2" descr="Seasonal Snowman GIFs - Get the best GIF on GIPHY">
            <a:extLst>
              <a:ext uri="{FF2B5EF4-FFF2-40B4-BE49-F238E27FC236}">
                <a16:creationId xmlns:a16="http://schemas.microsoft.com/office/drawing/2014/main" id="{9B1485A2-60A8-4FBE-A47E-4A8B79725A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48501" y="1"/>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50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A07CBE-3EA0-4FD3-AA34-316EC4A650AB}"/>
              </a:ext>
            </a:extLst>
          </p:cNvPr>
          <p:cNvSpPr>
            <a:spLocks noGrp="1"/>
          </p:cNvSpPr>
          <p:nvPr>
            <p:ph type="ctrTitle"/>
          </p:nvPr>
        </p:nvSpPr>
        <p:spPr>
          <a:xfrm>
            <a:off x="1389873" y="511397"/>
            <a:ext cx="9144000" cy="659784"/>
          </a:xfrm>
        </p:spPr>
        <p:txBody>
          <a:bodyPr>
            <a:noAutofit/>
          </a:bodyPr>
          <a:lstStyle/>
          <a:p>
            <a:r>
              <a:rPr lang="en-US" sz="4400" b="1" dirty="0">
                <a:solidFill>
                  <a:srgbClr val="002060"/>
                </a:solidFill>
                <a:latin typeface="Arial" panose="020B0604020202020204" pitchFamily="34" charset="0"/>
                <a:cs typeface="Arial" panose="020B0604020202020204" pitchFamily="34" charset="0"/>
              </a:rPr>
              <a:t>Years of potential life lost</a:t>
            </a:r>
            <a:endParaRPr lang="ru-RU" sz="4400" b="1" dirty="0">
              <a:solidFill>
                <a:srgbClr val="002060"/>
              </a:solidFill>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3752A54F-0879-41CD-9267-A5F49704AF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221" b="1"/>
          <a:stretch/>
        </p:blipFill>
        <p:spPr bwMode="auto">
          <a:xfrm>
            <a:off x="902442" y="1995736"/>
            <a:ext cx="7337791" cy="38498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0AE930-9596-43A8-8563-F35CAF75C090}"/>
              </a:ext>
            </a:extLst>
          </p:cNvPr>
          <p:cNvSpPr txBox="1"/>
          <p:nvPr/>
        </p:nvSpPr>
        <p:spPr>
          <a:xfrm>
            <a:off x="8040362" y="2981299"/>
            <a:ext cx="3249196" cy="1754326"/>
          </a:xfrm>
          <a:prstGeom prst="rect">
            <a:avLst/>
          </a:prstGeom>
          <a:noFill/>
        </p:spPr>
        <p:txBody>
          <a:bodyPr wrap="square">
            <a:spAutoFit/>
          </a:bodyPr>
          <a:lstStyle/>
          <a:p>
            <a:pPr algn="just"/>
            <a:r>
              <a:rPr lang="en-US" dirty="0">
                <a:solidFill>
                  <a:srgbClr val="333333"/>
                </a:solidFill>
                <a:latin typeface="Arial" panose="020B0604020202020204" pitchFamily="34" charset="0"/>
                <a:cs typeface="Arial" panose="020B0604020202020204" pitchFamily="34" charset="0"/>
              </a:rPr>
              <a:t>Life expectancy in Russia peaked in 2019 at 73.4 years. However, the coronavirus pandemic has greatly reduced life expectancy. In 2020, it was 71.5 years.</a:t>
            </a:r>
            <a:endParaRPr lang="ru-RU" dirty="0">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A466833F-52E9-4405-8A13-6E6644FAB21E}"/>
              </a:ext>
            </a:extLst>
          </p:cNvPr>
          <p:cNvSpPr txBox="1">
            <a:spLocks/>
          </p:cNvSpPr>
          <p:nvPr/>
        </p:nvSpPr>
        <p:spPr>
          <a:xfrm>
            <a:off x="665325" y="1211546"/>
            <a:ext cx="7415419" cy="6597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002060"/>
                </a:solidFill>
                <a:latin typeface="Arial" panose="020B0604020202020204" pitchFamily="34" charset="0"/>
                <a:cs typeface="Arial" panose="020B0604020202020204" pitchFamily="34" charset="0"/>
              </a:rPr>
              <a:t>Changes in years of potential life lost</a:t>
            </a:r>
            <a:endParaRPr lang="ru-RU" sz="3200"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F448352-A08D-49EE-A73E-57CBCF998245}"/>
              </a:ext>
            </a:extLst>
          </p:cNvPr>
          <p:cNvSpPr txBox="1"/>
          <p:nvPr/>
        </p:nvSpPr>
        <p:spPr>
          <a:xfrm>
            <a:off x="9664960" y="6180891"/>
            <a:ext cx="1737827" cy="307777"/>
          </a:xfrm>
          <a:prstGeom prst="rect">
            <a:avLst/>
          </a:prstGeom>
          <a:noFill/>
        </p:spPr>
        <p:txBody>
          <a:bodyPr wrap="square">
            <a:spAutoFit/>
          </a:bodyPr>
          <a:lstStyle/>
          <a:p>
            <a:r>
              <a:rPr lang="en-US" sz="1400" b="0" i="0" dirty="0">
                <a:solidFill>
                  <a:srgbClr val="002060"/>
                </a:solidFill>
                <a:effectLst/>
                <a:latin typeface="Arial" panose="020B0604020202020204" pitchFamily="34" charset="0"/>
                <a:cs typeface="Arial" panose="020B0604020202020204" pitchFamily="34" charset="0"/>
              </a:rPr>
              <a:t>rosmedex.ru</a:t>
            </a:r>
            <a:endParaRPr lang="ru-RU" sz="1400" dirty="0">
              <a:solidFill>
                <a:srgbClr val="002060"/>
              </a:solidFill>
              <a:latin typeface="Arial" panose="020B060402020202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id="{9B2EBBF8-66C6-4AE5-B2F5-7C9E5E6DD6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11" name="Picture 2">
            <a:extLst>
              <a:ext uri="{FF2B5EF4-FFF2-40B4-BE49-F238E27FC236}">
                <a16:creationId xmlns:a16="http://schemas.microsoft.com/office/drawing/2014/main" id="{DE46D987-4CC9-4240-8476-A8D8F5D19AD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37814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A07CBE-3EA0-4FD3-AA34-316EC4A650AB}"/>
              </a:ext>
            </a:extLst>
          </p:cNvPr>
          <p:cNvSpPr>
            <a:spLocks noGrp="1"/>
          </p:cNvSpPr>
          <p:nvPr>
            <p:ph type="ctrTitle"/>
          </p:nvPr>
        </p:nvSpPr>
        <p:spPr>
          <a:xfrm>
            <a:off x="1183034" y="429209"/>
            <a:ext cx="9144000" cy="659784"/>
          </a:xfrm>
        </p:spPr>
        <p:txBody>
          <a:bodyPr>
            <a:noAutofit/>
          </a:bodyPr>
          <a:lstStyle/>
          <a:p>
            <a:r>
              <a:rPr lang="en-US" sz="4400" b="1" dirty="0">
                <a:solidFill>
                  <a:srgbClr val="002060"/>
                </a:solidFill>
                <a:latin typeface="Arial" panose="020B0604020202020204" pitchFamily="34" charset="0"/>
                <a:cs typeface="Arial" panose="020B0604020202020204" pitchFamily="34" charset="0"/>
              </a:rPr>
              <a:t>Years of potential life lost</a:t>
            </a:r>
            <a:endParaRPr lang="ru-RU" sz="4400" b="1" dirty="0">
              <a:solidFill>
                <a:srgbClr val="002060"/>
              </a:solidFill>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B68C4ED3-30FB-44AB-B563-00CB532F84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701" r="36478"/>
          <a:stretch/>
        </p:blipFill>
        <p:spPr bwMode="auto">
          <a:xfrm>
            <a:off x="1677742" y="1739703"/>
            <a:ext cx="5710792" cy="4748965"/>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a:extLst>
              <a:ext uri="{FF2B5EF4-FFF2-40B4-BE49-F238E27FC236}">
                <a16:creationId xmlns:a16="http://schemas.microsoft.com/office/drawing/2014/main" id="{1109A628-BD88-4C88-BD61-6B9A2C0D031B}"/>
              </a:ext>
            </a:extLst>
          </p:cNvPr>
          <p:cNvSpPr txBox="1">
            <a:spLocks/>
          </p:cNvSpPr>
          <p:nvPr/>
        </p:nvSpPr>
        <p:spPr>
          <a:xfrm>
            <a:off x="757732" y="1020042"/>
            <a:ext cx="10251234" cy="6597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002060"/>
                </a:solidFill>
                <a:latin typeface="Arial" panose="020B0604020202020204" pitchFamily="34" charset="0"/>
                <a:cs typeface="Arial" panose="020B0604020202020204" pitchFamily="34" charset="0"/>
              </a:rPr>
              <a:t>Distribution of Years of potential life lost by cause of death</a:t>
            </a:r>
            <a:endParaRPr lang="ru-RU" sz="2800"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1E9E17F-1F02-40A9-ACB2-509A7A5537F5}"/>
              </a:ext>
            </a:extLst>
          </p:cNvPr>
          <p:cNvSpPr txBox="1"/>
          <p:nvPr/>
        </p:nvSpPr>
        <p:spPr>
          <a:xfrm>
            <a:off x="9645344" y="6062537"/>
            <a:ext cx="1737827" cy="307777"/>
          </a:xfrm>
          <a:prstGeom prst="rect">
            <a:avLst/>
          </a:prstGeom>
          <a:noFill/>
        </p:spPr>
        <p:txBody>
          <a:bodyPr wrap="square">
            <a:spAutoFit/>
          </a:bodyPr>
          <a:lstStyle/>
          <a:p>
            <a:r>
              <a:rPr lang="en-US" sz="1400" b="0" i="0" dirty="0">
                <a:solidFill>
                  <a:srgbClr val="002060"/>
                </a:solidFill>
                <a:effectLst/>
                <a:latin typeface="Arial" panose="020B0604020202020204" pitchFamily="34" charset="0"/>
                <a:cs typeface="Arial" panose="020B0604020202020204" pitchFamily="34" charset="0"/>
              </a:rPr>
              <a:t>rosmedex.ru</a:t>
            </a:r>
            <a:endParaRPr lang="ru-RU" sz="1400"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4C32D1A-D7FF-4DE5-9771-F7D319E3F592}"/>
              </a:ext>
            </a:extLst>
          </p:cNvPr>
          <p:cNvSpPr txBox="1"/>
          <p:nvPr/>
        </p:nvSpPr>
        <p:spPr>
          <a:xfrm>
            <a:off x="7388534" y="1814130"/>
            <a:ext cx="2162323" cy="4248407"/>
          </a:xfrm>
          <a:prstGeom prst="rect">
            <a:avLst/>
          </a:prstGeom>
          <a:noFill/>
        </p:spPr>
        <p:txBody>
          <a:bodyPr wrap="none" rtlCol="0">
            <a:spAutoFit/>
          </a:bodyPr>
          <a:lstStyle/>
          <a:p>
            <a:pPr>
              <a:lnSpc>
                <a:spcPts val="4100"/>
              </a:lnSpc>
            </a:pPr>
            <a:r>
              <a:rPr lang="en-US" sz="2400" dirty="0">
                <a:solidFill>
                  <a:schemeClr val="tx1">
                    <a:lumMod val="65000"/>
                    <a:lumOff val="35000"/>
                  </a:schemeClr>
                </a:solidFill>
              </a:rPr>
              <a:t>Cardiovascular</a:t>
            </a:r>
          </a:p>
          <a:p>
            <a:pPr>
              <a:lnSpc>
                <a:spcPts val="4100"/>
              </a:lnSpc>
            </a:pPr>
            <a:r>
              <a:rPr lang="en-US" sz="2400" dirty="0">
                <a:solidFill>
                  <a:schemeClr val="tx1">
                    <a:lumMod val="65000"/>
                    <a:lumOff val="35000"/>
                  </a:schemeClr>
                </a:solidFill>
              </a:rPr>
              <a:t>Cancer</a:t>
            </a:r>
          </a:p>
          <a:p>
            <a:pPr>
              <a:lnSpc>
                <a:spcPts val="4100"/>
              </a:lnSpc>
            </a:pPr>
            <a:r>
              <a:rPr lang="en-US" sz="2400" dirty="0">
                <a:solidFill>
                  <a:schemeClr val="tx1">
                    <a:lumMod val="65000"/>
                    <a:lumOff val="35000"/>
                  </a:schemeClr>
                </a:solidFill>
              </a:rPr>
              <a:t>External causes</a:t>
            </a:r>
            <a:endParaRPr lang="ru-RU" sz="2400" dirty="0">
              <a:solidFill>
                <a:schemeClr val="tx1">
                  <a:lumMod val="65000"/>
                  <a:lumOff val="35000"/>
                </a:schemeClr>
              </a:solidFill>
            </a:endParaRPr>
          </a:p>
          <a:p>
            <a:pPr>
              <a:lnSpc>
                <a:spcPts val="4100"/>
              </a:lnSpc>
            </a:pPr>
            <a:r>
              <a:rPr lang="en-US" sz="2400" dirty="0">
                <a:solidFill>
                  <a:schemeClr val="tx1">
                    <a:lumMod val="65000"/>
                    <a:lumOff val="35000"/>
                  </a:schemeClr>
                </a:solidFill>
              </a:rPr>
              <a:t>Gastrointestinal</a:t>
            </a:r>
          </a:p>
          <a:p>
            <a:pPr>
              <a:lnSpc>
                <a:spcPts val="4100"/>
              </a:lnSpc>
            </a:pPr>
            <a:r>
              <a:rPr lang="en-US" sz="2400" dirty="0">
                <a:solidFill>
                  <a:schemeClr val="tx1">
                    <a:lumMod val="65000"/>
                    <a:lumOff val="35000"/>
                  </a:schemeClr>
                </a:solidFill>
              </a:rPr>
              <a:t>Infections</a:t>
            </a:r>
            <a:endParaRPr lang="ru-RU" sz="2400" dirty="0">
              <a:solidFill>
                <a:schemeClr val="tx1">
                  <a:lumMod val="65000"/>
                  <a:lumOff val="35000"/>
                </a:schemeClr>
              </a:solidFill>
            </a:endParaRPr>
          </a:p>
          <a:p>
            <a:pPr>
              <a:lnSpc>
                <a:spcPts val="4100"/>
              </a:lnSpc>
            </a:pPr>
            <a:r>
              <a:rPr lang="en-US" sz="2400" dirty="0">
                <a:solidFill>
                  <a:schemeClr val="tx1">
                    <a:lumMod val="65000"/>
                    <a:lumOff val="35000"/>
                  </a:schemeClr>
                </a:solidFill>
              </a:rPr>
              <a:t>Respiratory</a:t>
            </a:r>
          </a:p>
          <a:p>
            <a:pPr>
              <a:lnSpc>
                <a:spcPts val="4100"/>
              </a:lnSpc>
            </a:pPr>
            <a:r>
              <a:rPr lang="en-US" sz="2400" dirty="0">
                <a:solidFill>
                  <a:schemeClr val="tx1">
                    <a:lumMod val="65000"/>
                    <a:lumOff val="35000"/>
                  </a:schemeClr>
                </a:solidFill>
              </a:rPr>
              <a:t>COVID-19</a:t>
            </a:r>
          </a:p>
          <a:p>
            <a:pPr>
              <a:lnSpc>
                <a:spcPts val="4100"/>
              </a:lnSpc>
            </a:pPr>
            <a:r>
              <a:rPr lang="en-US" sz="2400" dirty="0">
                <a:solidFill>
                  <a:schemeClr val="tx1">
                    <a:lumMod val="65000"/>
                    <a:lumOff val="35000"/>
                  </a:schemeClr>
                </a:solidFill>
              </a:rPr>
              <a:t>Others</a:t>
            </a:r>
            <a:endParaRPr lang="ru-RU" sz="2400" dirty="0">
              <a:solidFill>
                <a:schemeClr val="tx1">
                  <a:lumMod val="65000"/>
                  <a:lumOff val="35000"/>
                </a:schemeClr>
              </a:solidFill>
            </a:endParaRPr>
          </a:p>
        </p:txBody>
      </p:sp>
      <p:pic>
        <p:nvPicPr>
          <p:cNvPr id="8" name="Рисунок 7">
            <a:extLst>
              <a:ext uri="{FF2B5EF4-FFF2-40B4-BE49-F238E27FC236}">
                <a16:creationId xmlns:a16="http://schemas.microsoft.com/office/drawing/2014/main" id="{DC1E6AD1-8E44-4D72-B546-B1932E079D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9" name="Picture 2">
            <a:extLst>
              <a:ext uri="{FF2B5EF4-FFF2-40B4-BE49-F238E27FC236}">
                <a16:creationId xmlns:a16="http://schemas.microsoft.com/office/drawing/2014/main" id="{477A9755-0C8D-45BB-A315-B302AB876E1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8946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EECBA60-CE95-452B-B654-E0FD2D4BA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10" name="Picture 2">
            <a:extLst>
              <a:ext uri="{FF2B5EF4-FFF2-40B4-BE49-F238E27FC236}">
                <a16:creationId xmlns:a16="http://schemas.microsoft.com/office/drawing/2014/main" id="{8233B6C8-504E-4FFA-91B7-469467234AF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a:extLst>
              <a:ext uri="{FF2B5EF4-FFF2-40B4-BE49-F238E27FC236}">
                <a16:creationId xmlns:a16="http://schemas.microsoft.com/office/drawing/2014/main" id="{40F66720-C6B9-41EA-919B-F6CDC7CC20F8}"/>
              </a:ext>
            </a:extLst>
          </p:cNvPr>
          <p:cNvSpPr>
            <a:spLocks noGrp="1"/>
          </p:cNvSpPr>
          <p:nvPr>
            <p:ph type="title"/>
          </p:nvPr>
        </p:nvSpPr>
        <p:spPr>
          <a:xfrm>
            <a:off x="1075791" y="446825"/>
            <a:ext cx="10515600" cy="1325563"/>
          </a:xfrm>
        </p:spPr>
        <p:txBody>
          <a:bodyPr>
            <a:normAutofit/>
          </a:bodyPr>
          <a:lstStyle/>
          <a:p>
            <a:r>
              <a:rPr lang="en-US" sz="3200" b="1" dirty="0">
                <a:solidFill>
                  <a:srgbClr val="002060"/>
                </a:solidFill>
              </a:rPr>
              <a:t>Myocarditis</a:t>
            </a:r>
            <a:r>
              <a:rPr lang="ru-RU" sz="3200" b="1" dirty="0">
                <a:solidFill>
                  <a:srgbClr val="002060"/>
                </a:solidFill>
              </a:rPr>
              <a:t> </a:t>
            </a:r>
            <a:r>
              <a:rPr lang="en-US" sz="3200" b="1" dirty="0">
                <a:solidFill>
                  <a:srgbClr val="002060"/>
                </a:solidFill>
              </a:rPr>
              <a:t>occurs more frequently among COVID-19 patients </a:t>
            </a:r>
            <a:endParaRPr lang="ru-RU" sz="3200" b="1" dirty="0">
              <a:solidFill>
                <a:srgbClr val="002060"/>
              </a:solidFill>
            </a:endParaRPr>
          </a:p>
        </p:txBody>
      </p:sp>
      <p:pic>
        <p:nvPicPr>
          <p:cNvPr id="5" name="Объект 4">
            <a:extLst>
              <a:ext uri="{FF2B5EF4-FFF2-40B4-BE49-F238E27FC236}">
                <a16:creationId xmlns:a16="http://schemas.microsoft.com/office/drawing/2014/main" id="{A27904B0-9FEF-4E70-BDD8-2C15CB70AF65}"/>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18984" t="23506" r="19025" b="27304"/>
          <a:stretch/>
        </p:blipFill>
        <p:spPr>
          <a:xfrm>
            <a:off x="6096000" y="2013743"/>
            <a:ext cx="5848385" cy="2609057"/>
          </a:xfrm>
        </p:spPr>
      </p:pic>
      <p:pic>
        <p:nvPicPr>
          <p:cNvPr id="6" name="Объект 4">
            <a:extLst>
              <a:ext uri="{FF2B5EF4-FFF2-40B4-BE49-F238E27FC236}">
                <a16:creationId xmlns:a16="http://schemas.microsoft.com/office/drawing/2014/main" id="{85A38A5D-BA7F-4013-AE5D-A1E504B8DF91}"/>
              </a:ext>
            </a:extLst>
          </p:cNvPr>
          <p:cNvPicPr>
            <a:picLocks noChangeAspect="1"/>
          </p:cNvPicPr>
          <p:nvPr/>
        </p:nvPicPr>
        <p:blipFill rotWithShape="1">
          <a:blip r:embed="rId5">
            <a:extLst>
              <a:ext uri="{28A0092B-C50C-407E-A947-70E740481C1C}">
                <a14:useLocalDpi xmlns:a14="http://schemas.microsoft.com/office/drawing/2010/main" val="0"/>
              </a:ext>
            </a:extLst>
          </a:blip>
          <a:srcRect l="1746" t="83096" r="84688" b="2761"/>
          <a:stretch/>
        </p:blipFill>
        <p:spPr>
          <a:xfrm>
            <a:off x="10953785" y="3027985"/>
            <a:ext cx="990600" cy="580571"/>
          </a:xfrm>
          <a:prstGeom prst="rect">
            <a:avLst/>
          </a:prstGeom>
        </p:spPr>
      </p:pic>
      <p:pic>
        <p:nvPicPr>
          <p:cNvPr id="8" name="Рисунок 7">
            <a:extLst>
              <a:ext uri="{FF2B5EF4-FFF2-40B4-BE49-F238E27FC236}">
                <a16:creationId xmlns:a16="http://schemas.microsoft.com/office/drawing/2014/main" id="{9FD8EB07-1B00-45CC-87EA-FB8F1AB08D9A}"/>
              </a:ext>
            </a:extLst>
          </p:cNvPr>
          <p:cNvPicPr>
            <a:picLocks noChangeAspect="1"/>
          </p:cNvPicPr>
          <p:nvPr/>
        </p:nvPicPr>
        <p:blipFill rotWithShape="1">
          <a:blip r:embed="rId6"/>
          <a:srcRect l="16979" t="19815" r="17812" b="7222"/>
          <a:stretch/>
        </p:blipFill>
        <p:spPr>
          <a:xfrm>
            <a:off x="558799" y="1772443"/>
            <a:ext cx="5427928" cy="3416300"/>
          </a:xfrm>
          <a:prstGeom prst="rect">
            <a:avLst/>
          </a:prstGeom>
        </p:spPr>
      </p:pic>
      <p:sp>
        <p:nvSpPr>
          <p:cNvPr id="9" name="Прямоугольник 8">
            <a:extLst>
              <a:ext uri="{FF2B5EF4-FFF2-40B4-BE49-F238E27FC236}">
                <a16:creationId xmlns:a16="http://schemas.microsoft.com/office/drawing/2014/main" id="{BA14639D-8721-4CE4-8189-1F55B3C6AAD8}"/>
              </a:ext>
            </a:extLst>
          </p:cNvPr>
          <p:cNvSpPr/>
          <p:nvPr/>
        </p:nvSpPr>
        <p:spPr>
          <a:xfrm>
            <a:off x="8851538" y="6152634"/>
            <a:ext cx="2739853" cy="246221"/>
          </a:xfrm>
          <a:prstGeom prst="rect">
            <a:avLst/>
          </a:prstGeom>
        </p:spPr>
        <p:txBody>
          <a:bodyPr wrap="none">
            <a:spAutoFit/>
          </a:bodyPr>
          <a:lstStyle/>
          <a:p>
            <a:r>
              <a:rPr lang="en-US" sz="1000" dirty="0">
                <a:solidFill>
                  <a:srgbClr val="075290"/>
                </a:solidFill>
                <a:latin typeface="Open Sans"/>
                <a:hlinkClick r:id="rId7"/>
              </a:rPr>
              <a:t>http://dx.doi.org/10.15585/mmwr.mm7035e5</a:t>
            </a:r>
            <a:endParaRPr lang="ru-RU" sz="1000" dirty="0"/>
          </a:p>
        </p:txBody>
      </p:sp>
    </p:spTree>
    <p:extLst>
      <p:ext uri="{BB962C8B-B14F-4D97-AF65-F5344CB8AC3E}">
        <p14:creationId xmlns:p14="http://schemas.microsoft.com/office/powerpoint/2010/main" val="2472121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65D0CC-F21C-4C88-9E7D-7F9CB6CA8413}"/>
              </a:ext>
            </a:extLst>
          </p:cNvPr>
          <p:cNvSpPr>
            <a:spLocks noGrp="1"/>
          </p:cNvSpPr>
          <p:nvPr>
            <p:ph type="title"/>
          </p:nvPr>
        </p:nvSpPr>
        <p:spPr>
          <a:xfrm>
            <a:off x="1791854" y="365125"/>
            <a:ext cx="9561945" cy="662781"/>
          </a:xfrm>
        </p:spPr>
        <p:txBody>
          <a:bodyPr>
            <a:normAutofit/>
          </a:bodyPr>
          <a:lstStyle/>
          <a:p>
            <a:r>
              <a:rPr lang="en-US" sz="3200" b="1" dirty="0"/>
              <a:t>Timeline of post-acute COVID-19</a:t>
            </a:r>
            <a:endParaRPr lang="ru-RU" sz="3200" dirty="0"/>
          </a:p>
        </p:txBody>
      </p:sp>
      <p:pic>
        <p:nvPicPr>
          <p:cNvPr id="1026" name="Picture 2" descr="Fig. 1">
            <a:extLst>
              <a:ext uri="{FF2B5EF4-FFF2-40B4-BE49-F238E27FC236}">
                <a16:creationId xmlns:a16="http://schemas.microsoft.com/office/drawing/2014/main" id="{38FA5861-AC4D-4977-906F-568D15564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568" y="1027906"/>
            <a:ext cx="9867088" cy="5606448"/>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a:extLst>
              <a:ext uri="{FF2B5EF4-FFF2-40B4-BE49-F238E27FC236}">
                <a16:creationId xmlns:a16="http://schemas.microsoft.com/office/drawing/2014/main" id="{8E715731-3918-4A38-8AAB-C47FB1E49B69}"/>
              </a:ext>
            </a:extLst>
          </p:cNvPr>
          <p:cNvSpPr/>
          <p:nvPr/>
        </p:nvSpPr>
        <p:spPr>
          <a:xfrm>
            <a:off x="6560287" y="4008474"/>
            <a:ext cx="935665" cy="8293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1C1D7F51-394D-4D31-83AB-AE76EB49E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6" name="Picture 2">
            <a:extLst>
              <a:ext uri="{FF2B5EF4-FFF2-40B4-BE49-F238E27FC236}">
                <a16:creationId xmlns:a16="http://schemas.microsoft.com/office/drawing/2014/main" id="{B6CFFE8D-9881-45FD-84AB-E1A7C2FAF86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89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8910F227-5705-4417-B81F-FA4D04DCC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44" y="1647852"/>
            <a:ext cx="11128949" cy="4783988"/>
          </a:xfrm>
          <a:prstGeom prst="rect">
            <a:avLst/>
          </a:prstGeom>
        </p:spPr>
      </p:pic>
      <p:sp>
        <p:nvSpPr>
          <p:cNvPr id="2" name="Заголовок 1">
            <a:extLst>
              <a:ext uri="{FF2B5EF4-FFF2-40B4-BE49-F238E27FC236}">
                <a16:creationId xmlns:a16="http://schemas.microsoft.com/office/drawing/2014/main" id="{A146EFC1-C47D-4D34-8235-341B01D92115}"/>
              </a:ext>
            </a:extLst>
          </p:cNvPr>
          <p:cNvSpPr>
            <a:spLocks noGrp="1"/>
          </p:cNvSpPr>
          <p:nvPr>
            <p:ph type="title"/>
          </p:nvPr>
        </p:nvSpPr>
        <p:spPr>
          <a:xfrm>
            <a:off x="1488571" y="614019"/>
            <a:ext cx="9736122" cy="737986"/>
          </a:xfrm>
        </p:spPr>
        <p:txBody>
          <a:bodyPr>
            <a:noAutofit/>
          </a:bodyPr>
          <a:lstStyle/>
          <a:p>
            <a:r>
              <a:rPr lang="en-US" sz="3200" b="1" dirty="0">
                <a:solidFill>
                  <a:srgbClr val="002060"/>
                </a:solidFill>
              </a:rPr>
              <a:t>Pathophysiological mechanisms underlying COVID-19-induced myocardial injury </a:t>
            </a:r>
            <a:endParaRPr lang="ru-RU" sz="3200" b="1" dirty="0">
              <a:solidFill>
                <a:srgbClr val="002060"/>
              </a:solidFill>
            </a:endParaRPr>
          </a:p>
        </p:txBody>
      </p:sp>
      <p:sp>
        <p:nvSpPr>
          <p:cNvPr id="3" name="Прямоугольник 2">
            <a:extLst>
              <a:ext uri="{FF2B5EF4-FFF2-40B4-BE49-F238E27FC236}">
                <a16:creationId xmlns:a16="http://schemas.microsoft.com/office/drawing/2014/main" id="{90F75F82-963D-4182-B4A0-F8E3F3997C66}"/>
              </a:ext>
            </a:extLst>
          </p:cNvPr>
          <p:cNvSpPr/>
          <p:nvPr/>
        </p:nvSpPr>
        <p:spPr>
          <a:xfrm>
            <a:off x="9525256" y="6492875"/>
            <a:ext cx="2345514" cy="246221"/>
          </a:xfrm>
          <a:prstGeom prst="rect">
            <a:avLst/>
          </a:prstGeom>
        </p:spPr>
        <p:txBody>
          <a:bodyPr wrap="none">
            <a:spAutoFit/>
          </a:bodyPr>
          <a:lstStyle/>
          <a:p>
            <a:r>
              <a:rPr lang="en-US" sz="1000" dirty="0">
                <a:latin typeface="Gill Sans MT" panose="020B0502020104020203" pitchFamily="34" charset="0"/>
                <a:ea typeface="Gill Sans MT" panose="020B0502020104020203" pitchFamily="34" charset="0"/>
                <a:cs typeface="Gill Sans MT" panose="020B0502020104020203" pitchFamily="34" charset="0"/>
                <a:hlinkClick r:id="rId4"/>
              </a:rPr>
              <a:t>https://doi.org/10.1093/eurheartj/ehac031</a:t>
            </a:r>
            <a:endParaRPr lang="ru-RU" sz="1000" dirty="0"/>
          </a:p>
        </p:txBody>
      </p:sp>
      <p:sp>
        <p:nvSpPr>
          <p:cNvPr id="4" name="TextBox 3">
            <a:extLst>
              <a:ext uri="{FF2B5EF4-FFF2-40B4-BE49-F238E27FC236}">
                <a16:creationId xmlns:a16="http://schemas.microsoft.com/office/drawing/2014/main" id="{22D8C395-4C83-484D-ABDF-5249CF0DC2CD}"/>
              </a:ext>
            </a:extLst>
          </p:cNvPr>
          <p:cNvSpPr txBox="1"/>
          <p:nvPr/>
        </p:nvSpPr>
        <p:spPr>
          <a:xfrm>
            <a:off x="8777741" y="1352005"/>
            <a:ext cx="2446952" cy="369332"/>
          </a:xfrm>
          <a:prstGeom prst="rect">
            <a:avLst/>
          </a:prstGeom>
          <a:noFill/>
        </p:spPr>
        <p:txBody>
          <a:bodyPr wrap="none" rtlCol="0">
            <a:spAutoFit/>
          </a:bodyPr>
          <a:lstStyle/>
          <a:p>
            <a:r>
              <a:rPr lang="en-US" dirty="0"/>
              <a:t>Cardiovascular sequalae</a:t>
            </a:r>
            <a:endParaRPr lang="ru-RU" dirty="0"/>
          </a:p>
        </p:txBody>
      </p:sp>
      <p:sp>
        <p:nvSpPr>
          <p:cNvPr id="6" name="TextBox 5">
            <a:extLst>
              <a:ext uri="{FF2B5EF4-FFF2-40B4-BE49-F238E27FC236}">
                <a16:creationId xmlns:a16="http://schemas.microsoft.com/office/drawing/2014/main" id="{17A64B60-53FF-41B4-99C9-7902DA4E59B6}"/>
              </a:ext>
            </a:extLst>
          </p:cNvPr>
          <p:cNvSpPr txBox="1"/>
          <p:nvPr/>
        </p:nvSpPr>
        <p:spPr>
          <a:xfrm>
            <a:off x="1605227" y="1536671"/>
            <a:ext cx="4957767" cy="646331"/>
          </a:xfrm>
          <a:prstGeom prst="rect">
            <a:avLst/>
          </a:prstGeom>
          <a:noFill/>
        </p:spPr>
        <p:txBody>
          <a:bodyPr wrap="none" rtlCol="0">
            <a:spAutoFit/>
          </a:bodyPr>
          <a:lstStyle/>
          <a:p>
            <a:r>
              <a:rPr lang="en-US" dirty="0"/>
              <a:t>COVID-19 associated myocardial injury:</a:t>
            </a:r>
          </a:p>
          <a:p>
            <a:r>
              <a:rPr lang="en-US" dirty="0"/>
              <a:t>Acute and chronic pathophysiological mechanisms </a:t>
            </a:r>
            <a:endParaRPr lang="ru-RU" dirty="0"/>
          </a:p>
        </p:txBody>
      </p:sp>
      <p:pic>
        <p:nvPicPr>
          <p:cNvPr id="7" name="Рисунок 6">
            <a:extLst>
              <a:ext uri="{FF2B5EF4-FFF2-40B4-BE49-F238E27FC236}">
                <a16:creationId xmlns:a16="http://schemas.microsoft.com/office/drawing/2014/main" id="{241C04A8-A732-4B12-AE9F-A65B838C8F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9" name="Picture 2">
            <a:extLst>
              <a:ext uri="{FF2B5EF4-FFF2-40B4-BE49-F238E27FC236}">
                <a16:creationId xmlns:a16="http://schemas.microsoft.com/office/drawing/2014/main" id="{5349D123-C0F7-4709-A9D1-24169F536A3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53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A54EB8-F7D6-4A8A-ACCF-12465DB26BCD}"/>
              </a:ext>
            </a:extLst>
          </p:cNvPr>
          <p:cNvSpPr>
            <a:spLocks noGrp="1"/>
          </p:cNvSpPr>
          <p:nvPr>
            <p:ph type="title"/>
          </p:nvPr>
        </p:nvSpPr>
        <p:spPr>
          <a:xfrm>
            <a:off x="1488570" y="365125"/>
            <a:ext cx="9865229" cy="1325563"/>
          </a:xfrm>
        </p:spPr>
        <p:txBody>
          <a:bodyPr>
            <a:normAutofit/>
          </a:bodyPr>
          <a:lstStyle/>
          <a:p>
            <a:r>
              <a:rPr lang="en-US" sz="4000" b="1" dirty="0">
                <a:solidFill>
                  <a:srgbClr val="002060"/>
                </a:solidFill>
              </a:rPr>
              <a:t>Myocarditis and Other Myocardial Involvement</a:t>
            </a:r>
            <a:endParaRPr lang="ru-RU" sz="4000" b="1" dirty="0">
              <a:solidFill>
                <a:srgbClr val="002060"/>
              </a:solidFill>
            </a:endParaRPr>
          </a:p>
        </p:txBody>
      </p:sp>
      <p:sp>
        <p:nvSpPr>
          <p:cNvPr id="3" name="Объект 2">
            <a:extLst>
              <a:ext uri="{FF2B5EF4-FFF2-40B4-BE49-F238E27FC236}">
                <a16:creationId xmlns:a16="http://schemas.microsoft.com/office/drawing/2014/main" id="{49DDA47E-A824-4987-AA15-D51F35860987}"/>
              </a:ext>
            </a:extLst>
          </p:cNvPr>
          <p:cNvSpPr>
            <a:spLocks noGrp="1"/>
          </p:cNvSpPr>
          <p:nvPr>
            <p:ph idx="1"/>
          </p:nvPr>
        </p:nvSpPr>
        <p:spPr/>
        <p:txBody>
          <a:bodyPr/>
          <a:lstStyle/>
          <a:p>
            <a:r>
              <a:rPr lang="en-US" i="1" dirty="0"/>
              <a:t>Myocarditis</a:t>
            </a:r>
            <a:r>
              <a:rPr lang="en-US" dirty="0"/>
              <a:t> has been recognized as a rare but serious complication of SARS-CoV-2 infection as well as COVID-19 mRNA vaccination. </a:t>
            </a:r>
            <a:endParaRPr lang="ru-RU" dirty="0"/>
          </a:p>
          <a:p>
            <a:r>
              <a:rPr lang="en-US" i="1" dirty="0"/>
              <a:t>Myocardial Involvement </a:t>
            </a:r>
            <a:r>
              <a:rPr lang="ru-RU" dirty="0"/>
              <a:t>–</a:t>
            </a:r>
            <a:r>
              <a:rPr lang="ru-RU" b="1" dirty="0"/>
              <a:t> </a:t>
            </a:r>
            <a:r>
              <a:rPr lang="en-US" dirty="0"/>
              <a:t>condition deﬁned by abnormal myocardium manifest by electrocardiographic, echocardiographic, CMR and/or histopathologic ﬁndings, with or without symptoms and with or without  an  elevated </a:t>
            </a:r>
            <a:r>
              <a:rPr lang="en-US" dirty="0" err="1"/>
              <a:t>cTn.</a:t>
            </a:r>
            <a:endParaRPr lang="en-US" dirty="0"/>
          </a:p>
          <a:p>
            <a:r>
              <a:rPr lang="en-US" i="1" dirty="0"/>
              <a:t>Myocardial    injury – </a:t>
            </a:r>
            <a:r>
              <a:rPr lang="en-US" dirty="0"/>
              <a:t>condition    deﬁned    by    a    </a:t>
            </a:r>
            <a:r>
              <a:rPr lang="en-US" dirty="0" err="1"/>
              <a:t>cTn</a:t>
            </a:r>
            <a:r>
              <a:rPr lang="en-US" dirty="0"/>
              <a:t> level above the 99th percentile upper reference limit</a:t>
            </a:r>
            <a:endParaRPr lang="ru-RU" dirty="0"/>
          </a:p>
        </p:txBody>
      </p:sp>
      <p:pic>
        <p:nvPicPr>
          <p:cNvPr id="1026" name="Picture 2" descr="Healthy Heart (To be replaced)">
            <a:extLst>
              <a:ext uri="{FF2B5EF4-FFF2-40B4-BE49-F238E27FC236}">
                <a16:creationId xmlns:a16="http://schemas.microsoft.com/office/drawing/2014/main" id="{05BA48FC-3441-4E50-9D2F-F87E6FD2C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102" y="4889817"/>
            <a:ext cx="1021227" cy="142208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AA086ACE-AB7F-49CB-BD87-F9918B37AA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 y="0"/>
            <a:ext cx="1426221" cy="1007269"/>
          </a:xfrm>
          <a:prstGeom prst="rect">
            <a:avLst/>
          </a:prstGeom>
        </p:spPr>
      </p:pic>
      <p:pic>
        <p:nvPicPr>
          <p:cNvPr id="6" name="Picture 2">
            <a:extLst>
              <a:ext uri="{FF2B5EF4-FFF2-40B4-BE49-F238E27FC236}">
                <a16:creationId xmlns:a16="http://schemas.microsoft.com/office/drawing/2014/main" id="{CAEECDA1-2C79-4181-90AA-04BD2B1DAEF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544" t="16503" r="33728" b="18018"/>
          <a:stretch/>
        </p:blipFill>
        <p:spPr bwMode="auto">
          <a:xfrm>
            <a:off x="11481584" y="60993"/>
            <a:ext cx="622672" cy="8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56095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4540</TotalTime>
  <Words>4469</Words>
  <Application>Microsoft Office PowerPoint</Application>
  <PresentationFormat>Широкоэкранный</PresentationFormat>
  <Paragraphs>548</Paragraphs>
  <Slides>39</Slides>
  <Notes>39</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39</vt:i4>
      </vt:variant>
    </vt:vector>
  </HeadingPairs>
  <TitlesOfParts>
    <vt:vector size="49" baseType="lpstr">
      <vt:lpstr>Microsoft YaHei</vt:lpstr>
      <vt:lpstr>Arial</vt:lpstr>
      <vt:lpstr>Calibri</vt:lpstr>
      <vt:lpstr>Calibri Light</vt:lpstr>
      <vt:lpstr>Cambria</vt:lpstr>
      <vt:lpstr>Georgia</vt:lpstr>
      <vt:lpstr>Gill Sans MT</vt:lpstr>
      <vt:lpstr>Open Sans</vt:lpstr>
      <vt:lpstr>Wingdings</vt:lpstr>
      <vt:lpstr>Тема Office</vt:lpstr>
      <vt:lpstr>Updated treatment principles of post-acute Covid-19 myocarditis</vt:lpstr>
      <vt:lpstr>INFORMATION ON A POTENTIAL CONFLICT OF INTEREST</vt:lpstr>
      <vt:lpstr>Презентация PowerPoint</vt:lpstr>
      <vt:lpstr>Years of potential life lost</vt:lpstr>
      <vt:lpstr>Years of potential life lost</vt:lpstr>
      <vt:lpstr>Myocarditis occurs more frequently among COVID-19 patients </vt:lpstr>
      <vt:lpstr>Timeline of post-acute COVID-19</vt:lpstr>
      <vt:lpstr>Pathophysiological mechanisms underlying COVID-19-induced myocardial injury </vt:lpstr>
      <vt:lpstr>Myocarditis and Other Myocardial Involvement</vt:lpstr>
      <vt:lpstr>Features of the course of COVID-19 in patients with post-acute-COVID-19 myocarditis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Suspicion for myocarditis</vt:lpstr>
      <vt:lpstr>Презентация PowerPoint</vt:lpstr>
      <vt:lpstr>Презентация PowerPoint</vt:lpstr>
      <vt:lpstr>Презентация PowerPoint</vt:lpstr>
      <vt:lpstr>Myocarditis is defined by</vt:lpstr>
      <vt:lpstr>Clinical variants of post-acute-COVID-19 myocarditis</vt:lpstr>
      <vt:lpstr>Risk classification of myocarditis (Mayo Clinic)</vt:lpstr>
      <vt:lpstr>Презентация PowerPoint</vt:lpstr>
      <vt:lpstr>Indications for hospitalization</vt:lpstr>
      <vt:lpstr>Myocarditis: Management</vt:lpstr>
      <vt:lpstr>Asymptomatic (Subclinical) Myocardial Involvement: Management</vt:lpstr>
      <vt:lpstr>Symptomatic Myocarditis: Management</vt:lpstr>
      <vt:lpstr>Symptomatic Myocarditis: Management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Evaluation and  Management of  Patients With  Suspected Myocarditis or  Myocardial Involvement</vt:lpstr>
      <vt:lpstr>TAKE HOME MESSAGE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Updated treatment principles of post-Covid 19 myocarditis</dc:title>
  <dc:creator>Svetlana</dc:creator>
  <cp:lastModifiedBy>alexey.lishuta alexey.lishuta</cp:lastModifiedBy>
  <cp:revision>282</cp:revision>
  <dcterms:created xsi:type="dcterms:W3CDTF">2022-11-27T11:42:23Z</dcterms:created>
  <dcterms:modified xsi:type="dcterms:W3CDTF">2022-12-11T04:11:31Z</dcterms:modified>
</cp:coreProperties>
</file>